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9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rone Czernon" userId="aee4adcc-c044-4ec8-ac4d-fb62d9c32d9a" providerId="ADAL" clId="{368DED54-A419-4DBA-BD9B-E3ECC0AAC3C2}"/>
    <pc:docChg chg="custSel modSld">
      <pc:chgData name="Tyrone Czernon" userId="aee4adcc-c044-4ec8-ac4d-fb62d9c32d9a" providerId="ADAL" clId="{368DED54-A419-4DBA-BD9B-E3ECC0AAC3C2}" dt="2021-03-11T20:14:25.763" v="572" actId="20577"/>
      <pc:docMkLst>
        <pc:docMk/>
      </pc:docMkLst>
      <pc:sldChg chg="modSp mod">
        <pc:chgData name="Tyrone Czernon" userId="aee4adcc-c044-4ec8-ac4d-fb62d9c32d9a" providerId="ADAL" clId="{368DED54-A419-4DBA-BD9B-E3ECC0AAC3C2}" dt="2021-03-11T20:14:25.763" v="572" actId="20577"/>
        <pc:sldMkLst>
          <pc:docMk/>
          <pc:sldMk cId="649701573" sldId="258"/>
        </pc:sldMkLst>
        <pc:spChg chg="mod">
          <ac:chgData name="Tyrone Czernon" userId="aee4adcc-c044-4ec8-ac4d-fb62d9c32d9a" providerId="ADAL" clId="{368DED54-A419-4DBA-BD9B-E3ECC0AAC3C2}" dt="2021-03-11T20:14:25.763" v="572" actId="20577"/>
          <ac:spMkLst>
            <pc:docMk/>
            <pc:sldMk cId="649701573" sldId="258"/>
            <ac:spMk id="3" creationId="{00000000-0000-0000-0000-000000000000}"/>
          </ac:spMkLst>
        </pc:spChg>
      </pc:sldChg>
      <pc:sldChg chg="modSp mod">
        <pc:chgData name="Tyrone Czernon" userId="aee4adcc-c044-4ec8-ac4d-fb62d9c32d9a" providerId="ADAL" clId="{368DED54-A419-4DBA-BD9B-E3ECC0AAC3C2}" dt="2021-03-11T20:07:25.326" v="385" actId="20577"/>
        <pc:sldMkLst>
          <pc:docMk/>
          <pc:sldMk cId="1412892273" sldId="259"/>
        </pc:sldMkLst>
        <pc:spChg chg="mod">
          <ac:chgData name="Tyrone Czernon" userId="aee4adcc-c044-4ec8-ac4d-fb62d9c32d9a" providerId="ADAL" clId="{368DED54-A419-4DBA-BD9B-E3ECC0AAC3C2}" dt="2021-03-11T20:07:25.326" v="385" actId="20577"/>
          <ac:spMkLst>
            <pc:docMk/>
            <pc:sldMk cId="1412892273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2021-03-11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2021-03-11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2021-03-11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2021-03-11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2021-03-11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2021-03-11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2021-03-11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2021-03-11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1379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fr-CA" dirty="0"/>
              <a:t>Divulgation de l’enseignant/du présentateur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435280" cy="4525963"/>
          </a:xfrm>
        </p:spPr>
        <p:txBody>
          <a:bodyPr>
            <a:normAutofit/>
          </a:bodyPr>
          <a:lstStyle/>
          <a:p>
            <a:r>
              <a:rPr lang="fr-CA" sz="2400" b="1" dirty="0"/>
              <a:t>Enseignant : </a:t>
            </a:r>
            <a:r>
              <a:rPr lang="fr-CA" sz="2400" dirty="0">
                <a:solidFill>
                  <a:srgbClr val="FF0000"/>
                </a:solidFill>
              </a:rPr>
              <a:t>[Nom du conférencier]</a:t>
            </a:r>
          </a:p>
          <a:p>
            <a:endParaRPr lang="fr-CA" sz="2400" b="1" dirty="0"/>
          </a:p>
          <a:p>
            <a:r>
              <a:rPr lang="fr-CA" sz="2400" b="1" dirty="0"/>
              <a:t>Liens avec les commanditaires financiers: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</a:rPr>
              <a:t>Toute relation financière directe, y compris la réception d’honoraires : </a:t>
            </a:r>
            <a:r>
              <a:rPr lang="fr-CA" sz="2000" dirty="0" err="1">
                <a:solidFill>
                  <a:srgbClr val="FF0000"/>
                </a:solidFill>
              </a:rPr>
              <a:t>PharmaCorp</a:t>
            </a:r>
            <a:r>
              <a:rPr lang="fr-CA" sz="2000" dirty="0">
                <a:solidFill>
                  <a:srgbClr val="FF0000"/>
                </a:solidFill>
              </a:rPr>
              <a:t> ABC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</a:rPr>
              <a:t>La participation à des conseils consultatifs ou des services de conférenciers : </a:t>
            </a:r>
            <a:r>
              <a:rPr lang="fr-CA" sz="2000" dirty="0">
                <a:solidFill>
                  <a:srgbClr val="FF0000"/>
                </a:solidFill>
              </a:rPr>
              <a:t>XYZ Biopharmaceutique Ltée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</a:rPr>
              <a:t>Les brevets sur un médicament, un produit ou un appareil : </a:t>
            </a:r>
            <a:r>
              <a:rPr lang="fr-CA" sz="2000" dirty="0">
                <a:solidFill>
                  <a:srgbClr val="FF0000"/>
                </a:solidFill>
              </a:rPr>
              <a:t>Objet ABC</a:t>
            </a:r>
          </a:p>
          <a:p>
            <a:pPr lvl="1"/>
            <a:r>
              <a:rPr lang="fr-CA" sz="2000" b="1" dirty="0">
                <a:solidFill>
                  <a:srgbClr val="FF0000"/>
                </a:solidFill>
              </a:rPr>
              <a:t>Tout autres investissement </a:t>
            </a:r>
            <a:r>
              <a:rPr lang="en-US" sz="2000" b="1" dirty="0">
                <a:solidFill>
                  <a:srgbClr val="FF0000"/>
                </a:solidFill>
              </a:rPr>
              <a:t>/ </a:t>
            </a:r>
            <a:r>
              <a:rPr lang="fr-CA" sz="2000" b="1" dirty="0">
                <a:solidFill>
                  <a:srgbClr val="FF0000"/>
                </a:solidFill>
              </a:rPr>
              <a:t>relation: </a:t>
            </a:r>
            <a:r>
              <a:rPr lang="fr-CA" sz="2000" dirty="0">
                <a:solidFill>
                  <a:srgbClr val="FF0000"/>
                </a:solidFill>
              </a:rPr>
              <a:t>Employé du groupe hospitalier XXY</a:t>
            </a:r>
          </a:p>
          <a:p>
            <a:endParaRPr lang="fr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>
                <a:solidFill>
                  <a:schemeClr val="accent2"/>
                </a:solidFill>
              </a:rPr>
              <a:t>Modèles conflit d’intérêt CMFC : Diapo 1</a:t>
            </a: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Divulgation de soutien financier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000" b="1" dirty="0"/>
              <a:t>Ce programme de formation a été produit grâce au soutien financier de </a:t>
            </a:r>
            <a:r>
              <a:rPr lang="fr-CA" sz="2000" dirty="0">
                <a:solidFill>
                  <a:srgbClr val="FF0000"/>
                </a:solidFill>
              </a:rPr>
              <a:t>[</a:t>
            </a:r>
            <a:r>
              <a:rPr lang="fr-CA" sz="2000" i="1" dirty="0">
                <a:solidFill>
                  <a:srgbClr val="FF0000"/>
                </a:solidFill>
              </a:rPr>
              <a:t>nom de l’organisation</a:t>
            </a:r>
            <a:r>
              <a:rPr lang="fr-CA" sz="2000" dirty="0">
                <a:solidFill>
                  <a:srgbClr val="FF0000"/>
                </a:solidFill>
              </a:rPr>
              <a:t>]</a:t>
            </a:r>
            <a:r>
              <a:rPr lang="fr-CA" sz="2000" dirty="0"/>
              <a:t> </a:t>
            </a:r>
            <a:r>
              <a:rPr lang="fr-CA" sz="2000" b="1" dirty="0"/>
              <a:t>sous forme de </a:t>
            </a:r>
            <a:r>
              <a:rPr lang="fr-CA" sz="2000" dirty="0">
                <a:solidFill>
                  <a:srgbClr val="FF0000"/>
                </a:solidFill>
              </a:rPr>
              <a:t>[description, par ex., subvention à l’éducation].</a:t>
            </a:r>
            <a:endParaRPr lang="fr-CA" sz="2000" b="1" dirty="0"/>
          </a:p>
          <a:p>
            <a:r>
              <a:rPr lang="fr-CA" sz="2000" b="1" dirty="0"/>
              <a:t>Ce programme de formation a été produit grâce au soutien non financier de </a:t>
            </a:r>
            <a:r>
              <a:rPr lang="fr-CA" sz="2000" dirty="0">
                <a:solidFill>
                  <a:srgbClr val="FF0000"/>
                </a:solidFill>
              </a:rPr>
              <a:t>[</a:t>
            </a:r>
            <a:r>
              <a:rPr lang="fr-CA" sz="2000" i="1" dirty="0">
                <a:solidFill>
                  <a:srgbClr val="FF0000"/>
                </a:solidFill>
              </a:rPr>
              <a:t>nom de l’organisation</a:t>
            </a:r>
            <a:r>
              <a:rPr lang="fr-CA" sz="2000" dirty="0">
                <a:solidFill>
                  <a:srgbClr val="FF0000"/>
                </a:solidFill>
              </a:rPr>
              <a:t>]</a:t>
            </a:r>
            <a:r>
              <a:rPr lang="fr-CA" sz="2000" dirty="0"/>
              <a:t> </a:t>
            </a:r>
            <a:r>
              <a:rPr lang="fr-CA" sz="2000" b="1" dirty="0"/>
              <a:t>sous forme de </a:t>
            </a:r>
            <a:r>
              <a:rPr lang="fr-CA" sz="2000" dirty="0">
                <a:solidFill>
                  <a:srgbClr val="FF0000"/>
                </a:solidFill>
              </a:rPr>
              <a:t>[description, par ex., soutien logistique].</a:t>
            </a:r>
          </a:p>
          <a:p>
            <a:endParaRPr lang="fr-CA" sz="2400" b="1" u="sng" dirty="0"/>
          </a:p>
          <a:p>
            <a:r>
              <a:rPr lang="fr-CA" sz="2400" b="1" u="sng" dirty="0"/>
              <a:t>Conflits d’intérêt potentiels </a:t>
            </a:r>
            <a:r>
              <a:rPr lang="fr-CA" sz="2400" b="1" dirty="0"/>
              <a:t>:</a:t>
            </a:r>
          </a:p>
          <a:p>
            <a:pPr lvl="1"/>
            <a:r>
              <a:rPr lang="fr-CA" sz="1800" dirty="0">
                <a:solidFill>
                  <a:srgbClr val="FF0000"/>
                </a:solidFill>
              </a:rPr>
              <a:t>[Nom du conférencier/de l’enseignant] </a:t>
            </a:r>
            <a:r>
              <a:rPr lang="fr-CA" sz="1800" dirty="0"/>
              <a:t>a reçu </a:t>
            </a:r>
            <a:r>
              <a:rPr lang="fr-CA" sz="1800" dirty="0">
                <a:solidFill>
                  <a:srgbClr val="FF0000"/>
                </a:solidFill>
              </a:rPr>
              <a:t>[des honoraires/des subventions, etc.] </a:t>
            </a:r>
            <a:r>
              <a:rPr lang="fr-CA" sz="1800" dirty="0"/>
              <a:t>de </a:t>
            </a:r>
            <a:r>
              <a:rPr lang="fr-CA" sz="1800" dirty="0">
                <a:solidFill>
                  <a:srgbClr val="FF0000"/>
                </a:solidFill>
              </a:rPr>
              <a:t>[nom de l’organisation appuyant le programme ET/OU de l’organisation dont les produits sont discutés dans le cadre du programme].</a:t>
            </a:r>
          </a:p>
          <a:p>
            <a:pPr lvl="1"/>
            <a:r>
              <a:rPr lang="fr-CA" sz="1800" dirty="0">
                <a:solidFill>
                  <a:srgbClr val="FF0000"/>
                </a:solidFill>
              </a:rPr>
              <a:t>[Nom de l’organisation appuyant le programme] [a développé/accorde les licences d’/distribue/tire profit des ventes d’, etc.] </a:t>
            </a:r>
            <a:r>
              <a:rPr lang="fr-CA" sz="1800" dirty="0"/>
              <a:t>un produit dont il sera question dans le cadre du programme.</a:t>
            </a:r>
          </a:p>
          <a:p>
            <a:endParaRPr lang="fr-CA" sz="2400" dirty="0">
              <a:solidFill>
                <a:srgbClr val="FF0000"/>
              </a:solidFill>
            </a:endParaRPr>
          </a:p>
          <a:p>
            <a:endParaRPr lang="fr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>
                <a:solidFill>
                  <a:schemeClr val="accent2"/>
                </a:solidFill>
              </a:rPr>
              <a:t>Modèles conflit d’intérêt CMFC : Diapo 2</a:t>
            </a:r>
          </a:p>
        </p:txBody>
      </p:sp>
    </p:spTree>
    <p:extLst>
      <p:ext uri="{BB962C8B-B14F-4D97-AF65-F5344CB8AC3E}">
        <p14:creationId xmlns:p14="http://schemas.microsoft.com/office/powerpoint/2010/main" val="297913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dirty="0"/>
              <a:t>Atténuation des sources potentielles de partialité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r>
              <a:rPr lang="fr-CA" sz="2400" dirty="0">
                <a:solidFill>
                  <a:srgbClr val="FF0000"/>
                </a:solidFill>
              </a:rPr>
              <a:t>[Expliquer comment les sources potentielles de partialité divulguées sur les deux diapositives précédentes ont été atténuées par le comité de planification scientifique, y compris tout conflit potentiel identifié pour les membres du comité].</a:t>
            </a:r>
          </a:p>
          <a:p>
            <a:pPr lvl="0"/>
            <a:r>
              <a:rPr lang="fr-CA" sz="2400" dirty="0">
                <a:solidFill>
                  <a:srgbClr val="FF0000"/>
                </a:solidFill>
              </a:rPr>
              <a:t>Consulter le document « Conseils pratiques » pour </a:t>
            </a:r>
            <a:r>
              <a:rPr lang="fr-CA" sz="2400">
                <a:solidFill>
                  <a:srgbClr val="FF0000"/>
                </a:solidFill>
              </a:rPr>
              <a:t>plus d’informations.</a:t>
            </a:r>
            <a:endParaRPr lang="fr-CA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000" dirty="0">
              <a:solidFill>
                <a:srgbClr val="FF0000"/>
              </a:solidFill>
            </a:endParaRPr>
          </a:p>
          <a:p>
            <a:endParaRPr lang="fr-CA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>
                <a:solidFill>
                  <a:schemeClr val="accent2"/>
                </a:solidFill>
              </a:rPr>
              <a:t>Modèles conflit d’intérêt CMFC : Diapo 3</a:t>
            </a:r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3007</TotalTime>
  <Words>299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Divulgation de l’enseignant/du présentateur</vt:lpstr>
      <vt:lpstr>Divulgation de soutien financier</vt:lpstr>
      <vt:lpstr>Atténuation des sources potentielles de partialité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Tyrone Czernon</cp:lastModifiedBy>
  <cp:revision>23</cp:revision>
  <dcterms:created xsi:type="dcterms:W3CDTF">2011-10-19T14:22:10Z</dcterms:created>
  <dcterms:modified xsi:type="dcterms:W3CDTF">2021-03-11T20:14:42Z</dcterms:modified>
</cp:coreProperties>
</file>