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066B0-960B-46BA-9756-C9D030A5108F}" type="datetimeFigureOut">
              <a:rPr lang="en-CA" smtClean="0"/>
              <a:t>2019-08-13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EF095-98A1-4BD3-B7D3-3DE745826CE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534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This</a:t>
            </a:r>
            <a:r>
              <a:rPr lang="en-CA" baseline="0" dirty="0"/>
              <a:t> slide must be visually presented to the audience AND verbalized by the speaker.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418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This</a:t>
            </a:r>
            <a:r>
              <a:rPr lang="en-CA" baseline="0" dirty="0"/>
              <a:t> slide must be visually presented to the audience AND verbalized by the speaker.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418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This</a:t>
            </a:r>
            <a:r>
              <a:rPr lang="en-CA" baseline="0" dirty="0"/>
              <a:t> slide must be visually presented to the audience AND verbalized by the speaker.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8523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E72-506E-4DA0-9E38-637D32FF20B8}" type="datetime1">
              <a:rPr lang="en-CA" smtClean="0"/>
              <a:t>2019-08-13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086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7217-F031-4904-8C4E-E5DC1C5D17C2}" type="datetime1">
              <a:rPr lang="en-CA" smtClean="0"/>
              <a:t>2019-08-13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155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C18D-D16B-44AC-B83B-437F871C9CAA}" type="datetime1">
              <a:rPr lang="en-CA" smtClean="0"/>
              <a:t>2019-08-13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280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BCF1-4FBD-4DC2-88F8-AB050C2573C9}" type="datetime1">
              <a:rPr lang="en-CA" smtClean="0"/>
              <a:t>2019-08-13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860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BA4-3DB9-46DA-9A95-4AAD42759558}" type="datetime1">
              <a:rPr lang="en-CA" smtClean="0"/>
              <a:t>2019-08-13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331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0ED28-181B-432B-9DDE-DE9B68CDEA79}" type="datetime1">
              <a:rPr lang="en-CA" smtClean="0"/>
              <a:t>2019-08-13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019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367E1-DC8D-467A-91D6-15673B5863EE}" type="datetime1">
              <a:rPr lang="en-CA" smtClean="0"/>
              <a:t>2019-08-13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547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3EE60-5430-4580-AA48-D86E838638E8}" type="datetime1">
              <a:rPr lang="en-CA" smtClean="0"/>
              <a:t>2019-08-13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990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648A-42CD-4CCA-A826-8E1F45AEDF8F}" type="datetime1">
              <a:rPr lang="en-CA" smtClean="0"/>
              <a:t>2019-08-13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368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6EF0-6313-4F9B-88C9-44DCCF70B681}" type="datetime1">
              <a:rPr lang="en-CA" smtClean="0"/>
              <a:t>2019-08-13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713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F903-4AC7-41E3-ADAF-439350735902}" type="datetime1">
              <a:rPr lang="en-CA" smtClean="0"/>
              <a:t>2019-08-13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505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6F169-F119-4B99-9405-B50F9FAF4139}" type="datetime1">
              <a:rPr lang="en-CA" smtClean="0"/>
              <a:t>2019-08-13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844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Faculty/Presenter Disclosure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b="1" dirty="0"/>
              <a:t>Faculty: </a:t>
            </a:r>
            <a:r>
              <a:rPr lang="en-CA" sz="2400" dirty="0">
                <a:solidFill>
                  <a:srgbClr val="FF0000"/>
                </a:solidFill>
              </a:rPr>
              <a:t>[Speaker’s name]</a:t>
            </a:r>
          </a:p>
          <a:p>
            <a:endParaRPr lang="en-CA" sz="2400" b="1" dirty="0"/>
          </a:p>
          <a:p>
            <a:r>
              <a:rPr lang="en-CA" sz="2400" b="1" dirty="0"/>
              <a:t>Relationships with financial sponsors:</a:t>
            </a:r>
          </a:p>
          <a:p>
            <a:pPr lvl="1"/>
            <a:r>
              <a:rPr lang="en-CA" sz="2000" b="1" dirty="0">
                <a:solidFill>
                  <a:srgbClr val="FF0000"/>
                </a:solidFill>
              </a:rPr>
              <a:t>Any direct financial relationships including receipt of honoraria: </a:t>
            </a:r>
            <a:r>
              <a:rPr lang="en-CA" sz="2000" dirty="0" err="1">
                <a:solidFill>
                  <a:srgbClr val="FF0000"/>
                </a:solidFill>
              </a:rPr>
              <a:t>PharmaCorp</a:t>
            </a:r>
            <a:r>
              <a:rPr lang="en-CA" sz="2000" dirty="0">
                <a:solidFill>
                  <a:srgbClr val="FF0000"/>
                </a:solidFill>
              </a:rPr>
              <a:t> ABC, Canadian Cancer Org.</a:t>
            </a:r>
          </a:p>
          <a:p>
            <a:pPr lvl="1"/>
            <a:r>
              <a:rPr lang="en-CA" sz="2000" b="1" dirty="0">
                <a:solidFill>
                  <a:srgbClr val="FF0000"/>
                </a:solidFill>
              </a:rPr>
              <a:t>Memberships on advisory boards or speakers’ bureau:  </a:t>
            </a:r>
            <a:r>
              <a:rPr lang="en-CA" sz="2000" dirty="0">
                <a:solidFill>
                  <a:srgbClr val="FF0000"/>
                </a:solidFill>
              </a:rPr>
              <a:t>XYZ Biopharmaceuticals Ltd.</a:t>
            </a:r>
          </a:p>
          <a:p>
            <a:pPr lvl="1"/>
            <a:r>
              <a:rPr lang="en-CA" sz="2000" b="1" dirty="0">
                <a:solidFill>
                  <a:srgbClr val="FF0000"/>
                </a:solidFill>
              </a:rPr>
              <a:t>Patents for drugs or devices</a:t>
            </a:r>
            <a:r>
              <a:rPr lang="en-CA" sz="2000" dirty="0">
                <a:solidFill>
                  <a:srgbClr val="FF0000"/>
                </a:solidFill>
              </a:rPr>
              <a:t>: Widget ABC</a:t>
            </a:r>
          </a:p>
          <a:p>
            <a:pPr lvl="1"/>
            <a:r>
              <a:rPr lang="en-CA" sz="2000" b="1" dirty="0">
                <a:solidFill>
                  <a:srgbClr val="FF0000"/>
                </a:solidFill>
              </a:rPr>
              <a:t>Other: financial relationships/investments </a:t>
            </a:r>
            <a:r>
              <a:rPr lang="en-CA" sz="2000" dirty="0">
                <a:solidFill>
                  <a:srgbClr val="FF0000"/>
                </a:solidFill>
              </a:rPr>
              <a:t>Employee of XXY Hospital Group, consultant for Company X</a:t>
            </a:r>
          </a:p>
          <a:p>
            <a:endParaRPr lang="en-CA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8999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2"/>
                </a:solidFill>
              </a:rPr>
              <a:t>CFPC </a:t>
            </a:r>
            <a:r>
              <a:rPr lang="en-CA" dirty="0" err="1">
                <a:solidFill>
                  <a:schemeClr val="accent2"/>
                </a:solidFill>
              </a:rPr>
              <a:t>CoI</a:t>
            </a:r>
            <a:r>
              <a:rPr lang="en-CA" dirty="0">
                <a:solidFill>
                  <a:schemeClr val="accent2"/>
                </a:solidFill>
              </a:rPr>
              <a:t> Templates: Slide 1 – used in Faculty presentation only.</a:t>
            </a:r>
          </a:p>
        </p:txBody>
      </p:sp>
    </p:spTree>
    <p:extLst>
      <p:ext uri="{BB962C8B-B14F-4D97-AF65-F5344CB8AC3E}">
        <p14:creationId xmlns:p14="http://schemas.microsoft.com/office/powerpoint/2010/main" val="141289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Disclosure of Financial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b="1" dirty="0"/>
              <a:t>This program has received financial support from </a:t>
            </a:r>
            <a:r>
              <a:rPr lang="en-CA" sz="2000" dirty="0">
                <a:solidFill>
                  <a:srgbClr val="FF0000"/>
                </a:solidFill>
              </a:rPr>
              <a:t>[</a:t>
            </a:r>
            <a:r>
              <a:rPr lang="en-CA" sz="2000" i="1" dirty="0">
                <a:solidFill>
                  <a:srgbClr val="FF0000"/>
                </a:solidFill>
              </a:rPr>
              <a:t>organization name</a:t>
            </a:r>
            <a:r>
              <a:rPr lang="en-CA" sz="2000" dirty="0">
                <a:solidFill>
                  <a:srgbClr val="FF0000"/>
                </a:solidFill>
              </a:rPr>
              <a:t>]</a:t>
            </a:r>
            <a:r>
              <a:rPr lang="en-CA" sz="2000" dirty="0"/>
              <a:t> </a:t>
            </a:r>
            <a:r>
              <a:rPr lang="en-CA" sz="2000" b="1" dirty="0"/>
              <a:t>in the form of </a:t>
            </a:r>
            <a:r>
              <a:rPr lang="en-CA" sz="2000" dirty="0">
                <a:solidFill>
                  <a:srgbClr val="FF0000"/>
                </a:solidFill>
              </a:rPr>
              <a:t>[describe support here – e.g. an educational grant].</a:t>
            </a:r>
            <a:endParaRPr lang="en-CA" sz="2000" b="1" dirty="0"/>
          </a:p>
          <a:p>
            <a:r>
              <a:rPr lang="en-CA" sz="2000" b="1" dirty="0"/>
              <a:t>This program has received in-kind support from </a:t>
            </a:r>
            <a:r>
              <a:rPr lang="en-CA" sz="2000" dirty="0">
                <a:solidFill>
                  <a:srgbClr val="FF0000"/>
                </a:solidFill>
              </a:rPr>
              <a:t>[</a:t>
            </a:r>
            <a:r>
              <a:rPr lang="en-CA" sz="2000" i="1" dirty="0">
                <a:solidFill>
                  <a:srgbClr val="FF0000"/>
                </a:solidFill>
              </a:rPr>
              <a:t>organization name</a:t>
            </a:r>
            <a:r>
              <a:rPr lang="en-CA" sz="2000" dirty="0">
                <a:solidFill>
                  <a:srgbClr val="FF0000"/>
                </a:solidFill>
              </a:rPr>
              <a:t>]</a:t>
            </a:r>
            <a:r>
              <a:rPr lang="en-CA" sz="2000" dirty="0"/>
              <a:t> </a:t>
            </a:r>
            <a:r>
              <a:rPr lang="en-CA" sz="2000" b="1" dirty="0"/>
              <a:t>in the form of </a:t>
            </a:r>
            <a:r>
              <a:rPr lang="en-CA" sz="2000" dirty="0">
                <a:solidFill>
                  <a:srgbClr val="FF0000"/>
                </a:solidFill>
              </a:rPr>
              <a:t>[describe support here – e.g. logistical support].</a:t>
            </a:r>
          </a:p>
          <a:p>
            <a:endParaRPr lang="en-CA" sz="2400" b="1" u="sng" dirty="0"/>
          </a:p>
          <a:p>
            <a:r>
              <a:rPr lang="en-CA" sz="2400" b="1" u="sng" dirty="0"/>
              <a:t>Potential for conflict(s) of interest</a:t>
            </a:r>
            <a:r>
              <a:rPr lang="en-CA" sz="2400" b="1" dirty="0"/>
              <a:t>:</a:t>
            </a:r>
          </a:p>
          <a:p>
            <a:pPr lvl="1"/>
            <a:r>
              <a:rPr lang="en-CA" sz="1800" dirty="0">
                <a:solidFill>
                  <a:srgbClr val="FF0000"/>
                </a:solidFill>
              </a:rPr>
              <a:t>[Speaker/Faculty name] </a:t>
            </a:r>
            <a:r>
              <a:rPr lang="en-CA" sz="1800" dirty="0"/>
              <a:t>has received </a:t>
            </a:r>
            <a:r>
              <a:rPr lang="en-CA" sz="1800" dirty="0">
                <a:solidFill>
                  <a:srgbClr val="FF0000"/>
                </a:solidFill>
              </a:rPr>
              <a:t>[payment/funding, etc.] </a:t>
            </a:r>
            <a:r>
              <a:rPr lang="en-CA" sz="1800" dirty="0"/>
              <a:t>from </a:t>
            </a:r>
            <a:r>
              <a:rPr lang="en-CA" sz="1800" dirty="0">
                <a:solidFill>
                  <a:srgbClr val="FF0000"/>
                </a:solidFill>
              </a:rPr>
              <a:t>[organization supporting this program </a:t>
            </a:r>
            <a:r>
              <a:rPr lang="en-CA" sz="1800" u="sng" dirty="0">
                <a:solidFill>
                  <a:srgbClr val="FF0000"/>
                </a:solidFill>
              </a:rPr>
              <a:t>AND/OR</a:t>
            </a:r>
            <a:r>
              <a:rPr lang="en-CA" sz="1800" dirty="0">
                <a:solidFill>
                  <a:srgbClr val="FF0000"/>
                </a:solidFill>
              </a:rPr>
              <a:t> organization whose product(s) are being discussed in this program].</a:t>
            </a:r>
          </a:p>
          <a:p>
            <a:pPr lvl="1"/>
            <a:r>
              <a:rPr lang="en-CA" sz="1800" dirty="0">
                <a:solidFill>
                  <a:srgbClr val="FF0000"/>
                </a:solidFill>
              </a:rPr>
              <a:t>[Supporting organization name] [developed/licenses/distributes/benefits from the sale of, etc.] </a:t>
            </a:r>
            <a:r>
              <a:rPr lang="en-CA" sz="1800" dirty="0"/>
              <a:t>a product that will be discussed in this program</a:t>
            </a:r>
            <a:endParaRPr lang="en-CA" sz="2400" dirty="0">
              <a:solidFill>
                <a:srgbClr val="FF0000"/>
              </a:solidFill>
            </a:endParaRPr>
          </a:p>
          <a:p>
            <a:endParaRPr lang="en-CA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8999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2"/>
                </a:solidFill>
              </a:rPr>
              <a:t>CFPC </a:t>
            </a:r>
            <a:r>
              <a:rPr lang="en-CA" dirty="0" err="1">
                <a:solidFill>
                  <a:schemeClr val="accent2"/>
                </a:solidFill>
              </a:rPr>
              <a:t>CoI</a:t>
            </a:r>
            <a:r>
              <a:rPr lang="en-CA" dirty="0">
                <a:solidFill>
                  <a:schemeClr val="accent2"/>
                </a:solidFill>
              </a:rPr>
              <a:t> Templates: Slide 2</a:t>
            </a:r>
          </a:p>
        </p:txBody>
      </p:sp>
    </p:spTree>
    <p:extLst>
      <p:ext uri="{BB962C8B-B14F-4D97-AF65-F5344CB8AC3E}">
        <p14:creationId xmlns:p14="http://schemas.microsoft.com/office/powerpoint/2010/main" val="2979134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en-CA" dirty="0"/>
              <a:t>Mitigating Potential Bias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solidFill>
                  <a:srgbClr val="FF0000"/>
                </a:solidFill>
              </a:rPr>
              <a:t>[Explain how the potential sources of bias identified in slides 1 and 2 have been mitigated by the scientific planning committee, including any potential conflicts identified for </a:t>
            </a:r>
            <a:r>
              <a:rPr lang="en-CA" sz="2400">
                <a:solidFill>
                  <a:srgbClr val="FF0000"/>
                </a:solidFill>
              </a:rPr>
              <a:t>committee members].</a:t>
            </a:r>
            <a:endParaRPr lang="en-CA" sz="2400" dirty="0">
              <a:solidFill>
                <a:srgbClr val="FF0000"/>
              </a:solidFill>
            </a:endParaRPr>
          </a:p>
          <a:p>
            <a:pPr lvl="0"/>
            <a:r>
              <a:rPr lang="en-CA" sz="2400" dirty="0">
                <a:solidFill>
                  <a:srgbClr val="FF0000"/>
                </a:solidFill>
              </a:rPr>
              <a:t>Refer to “Quick Tips” document for information on how this can be done</a:t>
            </a:r>
          </a:p>
          <a:p>
            <a:pPr marL="0" indent="0">
              <a:buNone/>
            </a:pPr>
            <a:endParaRPr lang="en-CA" sz="2000" dirty="0">
              <a:solidFill>
                <a:srgbClr val="FF0000"/>
              </a:solidFill>
            </a:endParaRPr>
          </a:p>
          <a:p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53137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2"/>
                </a:solidFill>
              </a:rPr>
              <a:t>CFPC </a:t>
            </a:r>
            <a:r>
              <a:rPr lang="en-CA" dirty="0" err="1">
                <a:solidFill>
                  <a:schemeClr val="accent2"/>
                </a:solidFill>
              </a:rPr>
              <a:t>CoI</a:t>
            </a:r>
            <a:r>
              <a:rPr lang="en-CA" dirty="0">
                <a:solidFill>
                  <a:schemeClr val="accent2"/>
                </a:solidFill>
              </a:rPr>
              <a:t> Templates: Slide 3</a:t>
            </a:r>
          </a:p>
        </p:txBody>
      </p:sp>
    </p:spTree>
    <p:extLst>
      <p:ext uri="{BB962C8B-B14F-4D97-AF65-F5344CB8AC3E}">
        <p14:creationId xmlns:p14="http://schemas.microsoft.com/office/powerpoint/2010/main" val="649701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2656</TotalTime>
  <Words>325</Words>
  <Application>Microsoft Office PowerPoint</Application>
  <PresentationFormat>On-screen Show (4:3)</PresentationFormat>
  <Paragraphs>27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Faculty/Presenter Disclosure</vt:lpstr>
      <vt:lpstr>Disclosure of Financial Support</vt:lpstr>
      <vt:lpstr>Mitigating Potential Bias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Hill</dc:creator>
  <cp:lastModifiedBy>Jessica Black</cp:lastModifiedBy>
  <cp:revision>21</cp:revision>
  <dcterms:created xsi:type="dcterms:W3CDTF">2011-10-19T14:22:10Z</dcterms:created>
  <dcterms:modified xsi:type="dcterms:W3CDTF">2019-08-13T14:03:27Z</dcterms:modified>
</cp:coreProperties>
</file>