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363582968" r:id="rId6"/>
    <p:sldMasterId id="2147483985" r:id="rId7"/>
    <p:sldMasterId id="2147483662" r:id="rId8"/>
  </p:sldMasterIdLst>
  <p:notesMasterIdLst>
    <p:notesMasterId r:id="rId26"/>
  </p:notesMasterIdLst>
  <p:sldIdLst>
    <p:sldId id="1165" r:id="rId9"/>
    <p:sldId id="1140" r:id="rId10"/>
    <p:sldId id="1148" r:id="rId11"/>
    <p:sldId id="1133" r:id="rId12"/>
    <p:sldId id="1149" r:id="rId13"/>
    <p:sldId id="1150" r:id="rId14"/>
    <p:sldId id="1161" r:id="rId15"/>
    <p:sldId id="1164" r:id="rId16"/>
    <p:sldId id="1152" r:id="rId17"/>
    <p:sldId id="1134" r:id="rId18"/>
    <p:sldId id="1155" r:id="rId19"/>
    <p:sldId id="1157" r:id="rId20"/>
    <p:sldId id="1158" r:id="rId21"/>
    <p:sldId id="1135" r:id="rId22"/>
    <p:sldId id="1151" r:id="rId23"/>
    <p:sldId id="1163" r:id="rId24"/>
    <p:sldId id="11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226612-749B-5AB0-B75E-0C8020075F17}" name="Michelle Mayne" initials="MM" userId="S::mmayne@cfpc.ca::df390aca-f244-4f8d-80a1-f1fa32be1590" providerId="AD"/>
  <p188:author id="{CA9B4038-87F3-72C9-140F-6688A6EC5A5F}" name="Ann Firth" initials="AF" userId="S::afirth@cfpc.ca::d4bef2f9-0aa5-4e72-a816-e6fa9253c5fd" providerId="AD"/>
  <p188:author id="{E3CB625F-E112-9320-7A5D-8D846788BF33}" name="Nancy Fowler" initials="NF" userId="S::nfowler@cfpc.ca::1537623d-07cc-4a59-a734-a368e16df221" providerId="AD"/>
  <p188:author id="{A5BB0295-CB2F-7B9C-CC03-2BA0D186BD12}" name="Pierre Lachaine" initials="PL" userId="S::plachaine@cfpc.ca::076a46ec-7958-4f54-9acf-4c2318bb36e3" providerId="AD"/>
  <p188:author id="{B3987695-2DD1-1E67-BCB7-D4994A19ABC7}" name="Shona Skerrett" initials="SS" userId="S::sskerrett@cfpc.ca::f27bb408-99cd-4084-8733-f8c5361ad5e5" providerId="AD"/>
  <p188:author id="{B22973A3-8575-A51D-FEAC-0F79EC9068A2}" name="Lucie Hamelin" initials="LH" userId="S::lucieh@cfpc.ca::d3bcad6f-88dc-4028-bfa3-4e26e54c9fd5" providerId="AD"/>
  <p188:author id="{4667FEAA-7018-84E8-6788-B84BEAD4CC12}" name="Lisa Day" initials="LD" userId="S::lday@cfpc.ca::cd4254e2-95f1-4ad9-9a46-7fd45ea51b5e" providerId="AD"/>
  <p188:author id="{99A835D3-1CDE-A6FA-449D-269C9D1E17DC}" name="Winnie Wong" initials="WW" userId="S::wwong@cfpc.ca::3fb2ad35-e700-4863-b275-fc96175e4a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4FD"/>
    <a:srgbClr val="F1FAFF"/>
    <a:srgbClr val="FFFFFF"/>
    <a:srgbClr val="4472C4"/>
    <a:srgbClr val="DDDDDD"/>
    <a:srgbClr val="0046AD"/>
    <a:srgbClr val="2F5597"/>
    <a:srgbClr val="F2F2F2"/>
    <a:srgbClr val="B4C7E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6E7FE-4E02-4248-99BF-EA0AF2A48C6D}" v="12" dt="2023-06-27T14:16:22.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68273" autoAdjust="0"/>
  </p:normalViewPr>
  <p:slideViewPr>
    <p:cSldViewPr snapToGrid="0">
      <p:cViewPr varScale="1">
        <p:scale>
          <a:sx n="78" d="100"/>
          <a:sy n="78" d="100"/>
        </p:scale>
        <p:origin x="108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na Skerrett" userId="f27bb408-99cd-4084-8733-f8c5361ad5e5" providerId="ADAL" clId="{7086E7FE-4E02-4248-99BF-EA0AF2A48C6D}"/>
    <pc:docChg chg="undo custSel modSld">
      <pc:chgData name="Shona Skerrett" userId="f27bb408-99cd-4084-8733-f8c5361ad5e5" providerId="ADAL" clId="{7086E7FE-4E02-4248-99BF-EA0AF2A48C6D}" dt="2023-06-27T14:16:22.826" v="50" actId="14100"/>
      <pc:docMkLst>
        <pc:docMk/>
      </pc:docMkLst>
      <pc:sldChg chg="modSp mod">
        <pc:chgData name="Shona Skerrett" userId="f27bb408-99cd-4084-8733-f8c5361ad5e5" providerId="ADAL" clId="{7086E7FE-4E02-4248-99BF-EA0AF2A48C6D}" dt="2023-06-27T14:12:48.885" v="21" actId="14100"/>
        <pc:sldMkLst>
          <pc:docMk/>
          <pc:sldMk cId="1326152987" sldId="1133"/>
        </pc:sldMkLst>
        <pc:spChg chg="mod">
          <ac:chgData name="Shona Skerrett" userId="f27bb408-99cd-4084-8733-f8c5361ad5e5" providerId="ADAL" clId="{7086E7FE-4E02-4248-99BF-EA0AF2A48C6D}" dt="2023-06-27T14:12:34.682" v="18" actId="2711"/>
          <ac:spMkLst>
            <pc:docMk/>
            <pc:sldMk cId="1326152987" sldId="1133"/>
            <ac:spMk id="3" creationId="{9E4D0734-CF0A-4A2D-94D3-F203E6443EFE}"/>
          </ac:spMkLst>
        </pc:spChg>
        <pc:spChg chg="mod">
          <ac:chgData name="Shona Skerrett" userId="f27bb408-99cd-4084-8733-f8c5361ad5e5" providerId="ADAL" clId="{7086E7FE-4E02-4248-99BF-EA0AF2A48C6D}" dt="2023-06-27T14:12:48.885" v="21" actId="14100"/>
          <ac:spMkLst>
            <pc:docMk/>
            <pc:sldMk cId="1326152987" sldId="1133"/>
            <ac:spMk id="4" creationId="{3E249FD6-BBFE-EA4D-CCD5-E32334E57D90}"/>
          </ac:spMkLst>
        </pc:spChg>
      </pc:sldChg>
      <pc:sldChg chg="modSp mod">
        <pc:chgData name="Shona Skerrett" userId="f27bb408-99cd-4084-8733-f8c5361ad5e5" providerId="ADAL" clId="{7086E7FE-4E02-4248-99BF-EA0AF2A48C6D}" dt="2023-06-27T14:15:31.551" v="45" actId="1076"/>
        <pc:sldMkLst>
          <pc:docMk/>
          <pc:sldMk cId="2229477959" sldId="1134"/>
        </pc:sldMkLst>
        <pc:spChg chg="mod">
          <ac:chgData name="Shona Skerrett" userId="f27bb408-99cd-4084-8733-f8c5361ad5e5" providerId="ADAL" clId="{7086E7FE-4E02-4248-99BF-EA0AF2A48C6D}" dt="2023-06-27T14:15:31.551" v="45" actId="1076"/>
          <ac:spMkLst>
            <pc:docMk/>
            <pc:sldMk cId="2229477959" sldId="1134"/>
            <ac:spMk id="4" creationId="{78C2E049-6E2B-9C80-AF99-8B52ED576E39}"/>
          </ac:spMkLst>
        </pc:spChg>
      </pc:sldChg>
      <pc:sldChg chg="modSp mod">
        <pc:chgData name="Shona Skerrett" userId="f27bb408-99cd-4084-8733-f8c5361ad5e5" providerId="ADAL" clId="{7086E7FE-4E02-4248-99BF-EA0AF2A48C6D}" dt="2023-06-27T14:15:53.279" v="46" actId="2711"/>
        <pc:sldMkLst>
          <pc:docMk/>
          <pc:sldMk cId="1017216846" sldId="1135"/>
        </pc:sldMkLst>
        <pc:spChg chg="mod">
          <ac:chgData name="Shona Skerrett" userId="f27bb408-99cd-4084-8733-f8c5361ad5e5" providerId="ADAL" clId="{7086E7FE-4E02-4248-99BF-EA0AF2A48C6D}" dt="2023-06-27T14:15:53.279" v="46" actId="2711"/>
          <ac:spMkLst>
            <pc:docMk/>
            <pc:sldMk cId="1017216846" sldId="1135"/>
            <ac:spMk id="4" creationId="{1D692942-790D-E0FF-2301-081286691ED5}"/>
          </ac:spMkLst>
        </pc:spChg>
      </pc:sldChg>
      <pc:sldChg chg="modSp mod">
        <pc:chgData name="Shona Skerrett" userId="f27bb408-99cd-4084-8733-f8c5361ad5e5" providerId="ADAL" clId="{7086E7FE-4E02-4248-99BF-EA0AF2A48C6D}" dt="2023-06-27T14:11:39.443" v="8" actId="20577"/>
        <pc:sldMkLst>
          <pc:docMk/>
          <pc:sldMk cId="1255528002" sldId="1140"/>
        </pc:sldMkLst>
        <pc:spChg chg="mod">
          <ac:chgData name="Shona Skerrett" userId="f27bb408-99cd-4084-8733-f8c5361ad5e5" providerId="ADAL" clId="{7086E7FE-4E02-4248-99BF-EA0AF2A48C6D}" dt="2023-06-27T14:11:31.536" v="5" actId="2711"/>
          <ac:spMkLst>
            <pc:docMk/>
            <pc:sldMk cId="1255528002" sldId="1140"/>
            <ac:spMk id="2" creationId="{A9F80566-7341-4E16-B816-4E955BC27FB7}"/>
          </ac:spMkLst>
        </pc:spChg>
        <pc:spChg chg="mod">
          <ac:chgData name="Shona Skerrett" userId="f27bb408-99cd-4084-8733-f8c5361ad5e5" providerId="ADAL" clId="{7086E7FE-4E02-4248-99BF-EA0AF2A48C6D}" dt="2023-06-27T14:11:39.443" v="8" actId="20577"/>
          <ac:spMkLst>
            <pc:docMk/>
            <pc:sldMk cId="1255528002" sldId="1140"/>
            <ac:spMk id="14" creationId="{DF99B034-485E-41D5-8615-0D19F6206E01}"/>
          </ac:spMkLst>
        </pc:spChg>
      </pc:sldChg>
      <pc:sldChg chg="modSp mod">
        <pc:chgData name="Shona Skerrett" userId="f27bb408-99cd-4084-8733-f8c5361ad5e5" providerId="ADAL" clId="{7086E7FE-4E02-4248-99BF-EA0AF2A48C6D}" dt="2023-06-27T14:12:23.685" v="17" actId="14100"/>
        <pc:sldMkLst>
          <pc:docMk/>
          <pc:sldMk cId="2095011119" sldId="1148"/>
        </pc:sldMkLst>
        <pc:spChg chg="mod">
          <ac:chgData name="Shona Skerrett" userId="f27bb408-99cd-4084-8733-f8c5361ad5e5" providerId="ADAL" clId="{7086E7FE-4E02-4248-99BF-EA0AF2A48C6D}" dt="2023-06-27T14:12:21.459" v="16" actId="14100"/>
          <ac:spMkLst>
            <pc:docMk/>
            <pc:sldMk cId="2095011119" sldId="1148"/>
            <ac:spMk id="2" creationId="{A9F80566-7341-4E16-B816-4E955BC27FB7}"/>
          </ac:spMkLst>
        </pc:spChg>
        <pc:spChg chg="mod">
          <ac:chgData name="Shona Skerrett" userId="f27bb408-99cd-4084-8733-f8c5361ad5e5" providerId="ADAL" clId="{7086E7FE-4E02-4248-99BF-EA0AF2A48C6D}" dt="2023-06-27T14:12:13.621" v="15" actId="1076"/>
          <ac:spMkLst>
            <pc:docMk/>
            <pc:sldMk cId="2095011119" sldId="1148"/>
            <ac:spMk id="14" creationId="{DF99B034-485E-41D5-8615-0D19F6206E01}"/>
          </ac:spMkLst>
        </pc:spChg>
        <pc:picChg chg="mod">
          <ac:chgData name="Shona Skerrett" userId="f27bb408-99cd-4084-8733-f8c5361ad5e5" providerId="ADAL" clId="{7086E7FE-4E02-4248-99BF-EA0AF2A48C6D}" dt="2023-06-27T14:12:23.685" v="17" actId="14100"/>
          <ac:picMkLst>
            <pc:docMk/>
            <pc:sldMk cId="2095011119" sldId="1148"/>
            <ac:picMk id="5" creationId="{4C566228-3DB1-6DFC-12BB-470CD3368061}"/>
          </ac:picMkLst>
        </pc:picChg>
      </pc:sldChg>
      <pc:sldChg chg="modSp mod">
        <pc:chgData name="Shona Skerrett" userId="f27bb408-99cd-4084-8733-f8c5361ad5e5" providerId="ADAL" clId="{7086E7FE-4E02-4248-99BF-EA0AF2A48C6D}" dt="2023-06-27T14:12:58.301" v="22" actId="2711"/>
        <pc:sldMkLst>
          <pc:docMk/>
          <pc:sldMk cId="4199718816" sldId="1149"/>
        </pc:sldMkLst>
        <pc:spChg chg="mod">
          <ac:chgData name="Shona Skerrett" userId="f27bb408-99cd-4084-8733-f8c5361ad5e5" providerId="ADAL" clId="{7086E7FE-4E02-4248-99BF-EA0AF2A48C6D}" dt="2023-06-27T14:12:58.301" v="22" actId="2711"/>
          <ac:spMkLst>
            <pc:docMk/>
            <pc:sldMk cId="4199718816" sldId="1149"/>
            <ac:spMk id="2" creationId="{A9F80566-7341-4E16-B816-4E955BC27FB7}"/>
          </ac:spMkLst>
        </pc:spChg>
      </pc:sldChg>
      <pc:sldChg chg="modSp mod">
        <pc:chgData name="Shona Skerrett" userId="f27bb408-99cd-4084-8733-f8c5361ad5e5" providerId="ADAL" clId="{7086E7FE-4E02-4248-99BF-EA0AF2A48C6D}" dt="2023-06-27T14:14:02.385" v="32" actId="1076"/>
        <pc:sldMkLst>
          <pc:docMk/>
          <pc:sldMk cId="3147410137" sldId="1150"/>
        </pc:sldMkLst>
        <pc:spChg chg="mod">
          <ac:chgData name="Shona Skerrett" userId="f27bb408-99cd-4084-8733-f8c5361ad5e5" providerId="ADAL" clId="{7086E7FE-4E02-4248-99BF-EA0AF2A48C6D}" dt="2023-06-27T14:13:19.011" v="24" actId="14100"/>
          <ac:spMkLst>
            <pc:docMk/>
            <pc:sldMk cId="3147410137" sldId="1150"/>
            <ac:spMk id="2" creationId="{A9F80566-7341-4E16-B816-4E955BC27FB7}"/>
          </ac:spMkLst>
        </pc:spChg>
        <pc:spChg chg="mod">
          <ac:chgData name="Shona Skerrett" userId="f27bb408-99cd-4084-8733-f8c5361ad5e5" providerId="ADAL" clId="{7086E7FE-4E02-4248-99BF-EA0AF2A48C6D}" dt="2023-06-27T14:09:32.728" v="3" actId="207"/>
          <ac:spMkLst>
            <pc:docMk/>
            <pc:sldMk cId="3147410137" sldId="1150"/>
            <ac:spMk id="24" creationId="{A5B2BF05-31BE-2654-1FCB-F60B009E6EF6}"/>
          </ac:spMkLst>
        </pc:spChg>
        <pc:spChg chg="mod">
          <ac:chgData name="Shona Skerrett" userId="f27bb408-99cd-4084-8733-f8c5361ad5e5" providerId="ADAL" clId="{7086E7FE-4E02-4248-99BF-EA0AF2A48C6D}" dt="2023-06-27T14:14:02.385" v="32" actId="1076"/>
          <ac:spMkLst>
            <pc:docMk/>
            <pc:sldMk cId="3147410137" sldId="1150"/>
            <ac:spMk id="30" creationId="{F60953B5-FBC8-2BC9-36D4-43FB6AC576FC}"/>
          </ac:spMkLst>
        </pc:spChg>
        <pc:spChg chg="mod">
          <ac:chgData name="Shona Skerrett" userId="f27bb408-99cd-4084-8733-f8c5361ad5e5" providerId="ADAL" clId="{7086E7FE-4E02-4248-99BF-EA0AF2A48C6D}" dt="2023-06-27T14:13:47.089" v="28" actId="14100"/>
          <ac:spMkLst>
            <pc:docMk/>
            <pc:sldMk cId="3147410137" sldId="1150"/>
            <ac:spMk id="31" creationId="{F58A8C2B-A86A-A55A-4A58-D655FB72EC86}"/>
          </ac:spMkLst>
        </pc:spChg>
        <pc:spChg chg="mod">
          <ac:chgData name="Shona Skerrett" userId="f27bb408-99cd-4084-8733-f8c5361ad5e5" providerId="ADAL" clId="{7086E7FE-4E02-4248-99BF-EA0AF2A48C6D}" dt="2023-06-27T14:13:37.316" v="26" actId="2711"/>
          <ac:spMkLst>
            <pc:docMk/>
            <pc:sldMk cId="3147410137" sldId="1150"/>
            <ac:spMk id="32" creationId="{B74A49FC-AF00-B2FD-7FFC-7D371C98D2DE}"/>
          </ac:spMkLst>
        </pc:spChg>
        <pc:spChg chg="mod">
          <ac:chgData name="Shona Skerrett" userId="f27bb408-99cd-4084-8733-f8c5361ad5e5" providerId="ADAL" clId="{7086E7FE-4E02-4248-99BF-EA0AF2A48C6D}" dt="2023-06-27T14:13:30.289" v="25" actId="2711"/>
          <ac:spMkLst>
            <pc:docMk/>
            <pc:sldMk cId="3147410137" sldId="1150"/>
            <ac:spMk id="33" creationId="{595DDC3D-6914-4696-A1BF-DC3DCB30DBA4}"/>
          </ac:spMkLst>
        </pc:spChg>
        <pc:spChg chg="mod">
          <ac:chgData name="Shona Skerrett" userId="f27bb408-99cd-4084-8733-f8c5361ad5e5" providerId="ADAL" clId="{7086E7FE-4E02-4248-99BF-EA0AF2A48C6D}" dt="2023-06-27T14:09:46.691" v="4" actId="207"/>
          <ac:spMkLst>
            <pc:docMk/>
            <pc:sldMk cId="3147410137" sldId="1150"/>
            <ac:spMk id="60" creationId="{0D722155-B09E-DEF7-B100-4E98EB42CFB1}"/>
          </ac:spMkLst>
        </pc:spChg>
        <pc:picChg chg="mod">
          <ac:chgData name="Shona Skerrett" userId="f27bb408-99cd-4084-8733-f8c5361ad5e5" providerId="ADAL" clId="{7086E7FE-4E02-4248-99BF-EA0AF2A48C6D}" dt="2023-06-27T14:13:59.793" v="31" actId="14100"/>
          <ac:picMkLst>
            <pc:docMk/>
            <pc:sldMk cId="3147410137" sldId="1150"/>
            <ac:picMk id="35" creationId="{B2ABB791-BCE8-7C56-CEB2-F97E9D94A903}"/>
          </ac:picMkLst>
        </pc:picChg>
        <pc:picChg chg="mod">
          <ac:chgData name="Shona Skerrett" userId="f27bb408-99cd-4084-8733-f8c5361ad5e5" providerId="ADAL" clId="{7086E7FE-4E02-4248-99BF-EA0AF2A48C6D}" dt="2023-06-27T14:13:59.793" v="31" actId="14100"/>
          <ac:picMkLst>
            <pc:docMk/>
            <pc:sldMk cId="3147410137" sldId="1150"/>
            <ac:picMk id="37" creationId="{79455395-0B49-EDE8-C4F3-13037A7154D5}"/>
          </ac:picMkLst>
        </pc:picChg>
      </pc:sldChg>
      <pc:sldChg chg="modSp mod">
        <pc:chgData name="Shona Skerrett" userId="f27bb408-99cd-4084-8733-f8c5361ad5e5" providerId="ADAL" clId="{7086E7FE-4E02-4248-99BF-EA0AF2A48C6D}" dt="2023-06-27T14:16:02.071" v="48" actId="14100"/>
        <pc:sldMkLst>
          <pc:docMk/>
          <pc:sldMk cId="3968688576" sldId="1151"/>
        </pc:sldMkLst>
        <pc:spChg chg="mod">
          <ac:chgData name="Shona Skerrett" userId="f27bb408-99cd-4084-8733-f8c5361ad5e5" providerId="ADAL" clId="{7086E7FE-4E02-4248-99BF-EA0AF2A48C6D}" dt="2023-06-27T14:16:02.071" v="48" actId="14100"/>
          <ac:spMkLst>
            <pc:docMk/>
            <pc:sldMk cId="3968688576" sldId="1151"/>
            <ac:spMk id="2" creationId="{A9F80566-7341-4E16-B816-4E955BC27FB7}"/>
          </ac:spMkLst>
        </pc:spChg>
      </pc:sldChg>
      <pc:sldChg chg="modSp mod">
        <pc:chgData name="Shona Skerrett" userId="f27bb408-99cd-4084-8733-f8c5361ad5e5" providerId="ADAL" clId="{7086E7FE-4E02-4248-99BF-EA0AF2A48C6D}" dt="2023-06-27T14:15:12.794" v="43" actId="14100"/>
        <pc:sldMkLst>
          <pc:docMk/>
          <pc:sldMk cId="3969867049" sldId="1152"/>
        </pc:sldMkLst>
        <pc:spChg chg="mod">
          <ac:chgData name="Shona Skerrett" userId="f27bb408-99cd-4084-8733-f8c5361ad5e5" providerId="ADAL" clId="{7086E7FE-4E02-4248-99BF-EA0AF2A48C6D}" dt="2023-06-27T14:14:40.736" v="35" actId="2711"/>
          <ac:spMkLst>
            <pc:docMk/>
            <pc:sldMk cId="3969867049" sldId="1152"/>
            <ac:spMk id="2" creationId="{A9F80566-7341-4E16-B816-4E955BC27FB7}"/>
          </ac:spMkLst>
        </pc:spChg>
        <pc:spChg chg="mod">
          <ac:chgData name="Shona Skerrett" userId="f27bb408-99cd-4084-8733-f8c5361ad5e5" providerId="ADAL" clId="{7086E7FE-4E02-4248-99BF-EA0AF2A48C6D}" dt="2023-06-27T14:14:46.385" v="36" actId="2711"/>
          <ac:spMkLst>
            <pc:docMk/>
            <pc:sldMk cId="3969867049" sldId="1152"/>
            <ac:spMk id="30" creationId="{1E31F1F5-D51F-3722-DC58-0D5C23FEF040}"/>
          </ac:spMkLst>
        </pc:spChg>
        <pc:spChg chg="mod">
          <ac:chgData name="Shona Skerrett" userId="f27bb408-99cd-4084-8733-f8c5361ad5e5" providerId="ADAL" clId="{7086E7FE-4E02-4248-99BF-EA0AF2A48C6D}" dt="2023-06-27T14:14:52.641" v="38" actId="14100"/>
          <ac:spMkLst>
            <pc:docMk/>
            <pc:sldMk cId="3969867049" sldId="1152"/>
            <ac:spMk id="32" creationId="{790F2BAF-A3CE-7F66-E069-5A93CE8F193B}"/>
          </ac:spMkLst>
        </pc:spChg>
        <pc:spChg chg="mod">
          <ac:chgData name="Shona Skerrett" userId="f27bb408-99cd-4084-8733-f8c5361ad5e5" providerId="ADAL" clId="{7086E7FE-4E02-4248-99BF-EA0AF2A48C6D}" dt="2023-06-27T14:14:56.069" v="39" actId="2711"/>
          <ac:spMkLst>
            <pc:docMk/>
            <pc:sldMk cId="3969867049" sldId="1152"/>
            <ac:spMk id="34" creationId="{F76E6F1F-A2CE-10A4-DA46-2C1C6F086936}"/>
          </ac:spMkLst>
        </pc:spChg>
        <pc:spChg chg="mod">
          <ac:chgData name="Shona Skerrett" userId="f27bb408-99cd-4084-8733-f8c5361ad5e5" providerId="ADAL" clId="{7086E7FE-4E02-4248-99BF-EA0AF2A48C6D}" dt="2023-06-27T14:15:12.794" v="43" actId="14100"/>
          <ac:spMkLst>
            <pc:docMk/>
            <pc:sldMk cId="3969867049" sldId="1152"/>
            <ac:spMk id="35" creationId="{95ACCC78-755A-5101-94CF-65C338448ECF}"/>
          </ac:spMkLst>
        </pc:spChg>
        <pc:spChg chg="mod">
          <ac:chgData name="Shona Skerrett" userId="f27bb408-99cd-4084-8733-f8c5361ad5e5" providerId="ADAL" clId="{7086E7FE-4E02-4248-99BF-EA0AF2A48C6D}" dt="2023-06-27T14:15:08.626" v="42" actId="14100"/>
          <ac:spMkLst>
            <pc:docMk/>
            <pc:sldMk cId="3969867049" sldId="1152"/>
            <ac:spMk id="36" creationId="{7211188C-3525-C240-0504-1D97975F8F9F}"/>
          </ac:spMkLst>
        </pc:spChg>
      </pc:sldChg>
      <pc:sldChg chg="modSp mod">
        <pc:chgData name="Shona Skerrett" userId="f27bb408-99cd-4084-8733-f8c5361ad5e5" providerId="ADAL" clId="{7086E7FE-4E02-4248-99BF-EA0AF2A48C6D}" dt="2023-06-27T14:08:22.532" v="0" actId="33553"/>
        <pc:sldMkLst>
          <pc:docMk/>
          <pc:sldMk cId="950719661" sldId="1158"/>
        </pc:sldMkLst>
        <pc:spChg chg="mod">
          <ac:chgData name="Shona Skerrett" userId="f27bb408-99cd-4084-8733-f8c5361ad5e5" providerId="ADAL" clId="{7086E7FE-4E02-4248-99BF-EA0AF2A48C6D}" dt="2023-06-27T14:08:22.532" v="0" actId="33553"/>
          <ac:spMkLst>
            <pc:docMk/>
            <pc:sldMk cId="950719661" sldId="1158"/>
            <ac:spMk id="9" creationId="{ED3D9D9C-F59D-3CD5-545A-3AE6FA4166E7}"/>
          </ac:spMkLst>
        </pc:spChg>
      </pc:sldChg>
      <pc:sldChg chg="modSp mod">
        <pc:chgData name="Shona Skerrett" userId="f27bb408-99cd-4084-8733-f8c5361ad5e5" providerId="ADAL" clId="{7086E7FE-4E02-4248-99BF-EA0AF2A48C6D}" dt="2023-06-27T14:14:14.206" v="33" actId="2711"/>
        <pc:sldMkLst>
          <pc:docMk/>
          <pc:sldMk cId="228076238" sldId="1161"/>
        </pc:sldMkLst>
        <pc:spChg chg="mod">
          <ac:chgData name="Shona Skerrett" userId="f27bb408-99cd-4084-8733-f8c5361ad5e5" providerId="ADAL" clId="{7086E7FE-4E02-4248-99BF-EA0AF2A48C6D}" dt="2023-06-27T14:14:14.206" v="33" actId="2711"/>
          <ac:spMkLst>
            <pc:docMk/>
            <pc:sldMk cId="228076238" sldId="1161"/>
            <ac:spMk id="2" creationId="{A9F80566-7341-4E16-B816-4E955BC27FB7}"/>
          </ac:spMkLst>
        </pc:spChg>
      </pc:sldChg>
      <pc:sldChg chg="modSp mod">
        <pc:chgData name="Shona Skerrett" userId="f27bb408-99cd-4084-8733-f8c5361ad5e5" providerId="ADAL" clId="{7086E7FE-4E02-4248-99BF-EA0AF2A48C6D}" dt="2023-06-27T14:16:22.826" v="50" actId="14100"/>
        <pc:sldMkLst>
          <pc:docMk/>
          <pc:sldMk cId="1911096879" sldId="1163"/>
        </pc:sldMkLst>
        <pc:spChg chg="mod">
          <ac:chgData name="Shona Skerrett" userId="f27bb408-99cd-4084-8733-f8c5361ad5e5" providerId="ADAL" clId="{7086E7FE-4E02-4248-99BF-EA0AF2A48C6D}" dt="2023-06-27T14:16:22.826" v="50" actId="14100"/>
          <ac:spMkLst>
            <pc:docMk/>
            <pc:sldMk cId="1911096879" sldId="1163"/>
            <ac:spMk id="12" creationId="{D9B4C361-DACA-B394-57B0-5CD8050B156B}"/>
          </ac:spMkLst>
        </pc:spChg>
      </pc:sldChg>
      <pc:sldChg chg="modSp mod">
        <pc:chgData name="Shona Skerrett" userId="f27bb408-99cd-4084-8733-f8c5361ad5e5" providerId="ADAL" clId="{7086E7FE-4E02-4248-99BF-EA0AF2A48C6D}" dt="2023-06-27T14:14:23.959" v="34" actId="2711"/>
        <pc:sldMkLst>
          <pc:docMk/>
          <pc:sldMk cId="340371640" sldId="1164"/>
        </pc:sldMkLst>
        <pc:spChg chg="mod">
          <ac:chgData name="Shona Skerrett" userId="f27bb408-99cd-4084-8733-f8c5361ad5e5" providerId="ADAL" clId="{7086E7FE-4E02-4248-99BF-EA0AF2A48C6D}" dt="2023-06-27T14:14:23.959" v="34" actId="2711"/>
          <ac:spMkLst>
            <pc:docMk/>
            <pc:sldMk cId="340371640" sldId="1164"/>
            <ac:spMk id="2" creationId="{A9F80566-7341-4E16-B816-4E955BC27F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EE0CA-400E-4E22-802C-8768CC1E7C50}"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22699-CE3B-48D8-BB75-383D0FDFDD78}" type="slidenum">
              <a:rPr lang="en-US" smtClean="0"/>
              <a:t>‹#›</a:t>
            </a:fld>
            <a:endParaRPr lang="en-US"/>
          </a:p>
        </p:txBody>
      </p:sp>
    </p:spTree>
    <p:extLst>
      <p:ext uri="{BB962C8B-B14F-4D97-AF65-F5344CB8AC3E}">
        <p14:creationId xmlns:p14="http://schemas.microsoft.com/office/powerpoint/2010/main" val="176636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cs typeface="Calibri"/>
              </a:rPr>
              <a:t>Cette présentation fournit un aperçu et une mise à jour du Projet sur les finalités d’apprentissage (PFA) du CMFC et des changements recommandés à la formation en résidence en médecine de famille. Un bon nombre de personnes tentent de comprendre pourquoi ces changements se produisent et nous espérons que cette présentation fera progresser la conversation.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41986-A0D5-4B80-8882-160F209A4D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4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effectLst/>
                <a:latin typeface="Segoe UI" panose="020B0502040204020203" pitchFamily="34" charset="0"/>
              </a:rPr>
              <a:t>Pour nous aider à résoudre la crise en médecine de famille, nous avons besoin d'un plus grand nombre de médecins offrant des soins complets et globaux, qui possèdent les compétences et les connaissances nécessaires pour travailler au sein d'équipes interprofessionnelles organisées selon la vision du CMF.</a:t>
            </a:r>
            <a:r>
              <a:rPr lang="en-US" sz="18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effectLst/>
                <a:latin typeface="Segoe UI" panose="020B0502040204020203" pitchFamily="34" charset="0"/>
              </a:rPr>
              <a:t>Les médecins de famille devront s'adapter à un système de soins de santé en pleine transformation. Ils devront notamment acquérir de nouvelles compétences et les optimiser.</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effectLst/>
                <a:latin typeface="Segoe UI" panose="020B0502040204020203" pitchFamily="34" charset="0"/>
              </a:rPr>
              <a:t>Pour ce faire, nous devons adopter une approche différente en termes d'éducation et de formation des médecins de famille.</a:t>
            </a:r>
            <a:r>
              <a:rPr lang="en-US" sz="18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Le PFA du CMFC vise</a:t>
            </a:r>
            <a:r>
              <a:rPr lang="fr-CA" sz="1800" b="1" noProof="0" dirty="0">
                <a:effectLst/>
                <a:latin typeface="Segoe UI" panose="020B0502040204020203" pitchFamily="34" charset="0"/>
              </a:rPr>
              <a:t> à répondre à ces questions en :</a:t>
            </a:r>
            <a:r>
              <a:rPr lang="en-US" sz="1800" b="1" dirty="0">
                <a:effectLst/>
                <a:latin typeface="Segoe UI" panose="020B0502040204020203" pitchFamily="34" charset="0"/>
              </a:rPr>
              <a:t> </a:t>
            </a:r>
            <a:endParaRPr lang="en-US" sz="1800" b="1" i="0" u="none" dirty="0">
              <a:solidFill>
                <a:schemeClr val="tx1"/>
              </a:solidFill>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1" i="0" u="none" noProof="0" dirty="0">
                <a:solidFill>
                  <a:srgbClr val="D13438"/>
                </a:solidFill>
                <a:effectLst/>
                <a:latin typeface="Calibri Light" panose="020F0302020204030204" pitchFamily="34" charset="0"/>
              </a:rPr>
              <a:t>Optimisant le champ de la formation afin d’appuyer la prestation </a:t>
            </a:r>
            <a:r>
              <a:rPr lang="en-US" sz="1800" b="1" i="0" u="none" dirty="0">
                <a:solidFill>
                  <a:srgbClr val="D13438"/>
                </a:solidFill>
                <a:effectLst/>
                <a:latin typeface="Calibri Light" panose="020F0302020204030204" pitchFamily="34" charset="0"/>
              </a:rPr>
              <a:t>de </a:t>
            </a:r>
            <a:r>
              <a:rPr lang="fr-CA" sz="1800" b="1" i="0" u="none" noProof="0" dirty="0">
                <a:solidFill>
                  <a:srgbClr val="D13438"/>
                </a:solidFill>
                <a:effectLst/>
                <a:latin typeface="Calibri Light" panose="020F0302020204030204" pitchFamily="34" charset="0"/>
              </a:rPr>
              <a:t>soins complets et globaux</a:t>
            </a:r>
            <a:r>
              <a:rPr lang="fr-CA" sz="1800" b="1" i="0" u="none" noProof="0" dirty="0">
                <a:solidFill>
                  <a:srgbClr val="000000"/>
                </a:solidFill>
                <a:effectLst/>
                <a:latin typeface="Calibri Light" panose="020F030202020403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1" i="0" u="none" noProof="0" dirty="0">
                <a:solidFill>
                  <a:srgbClr val="D13438"/>
                </a:solidFill>
                <a:effectLst/>
                <a:latin typeface="Calibri Light" panose="020F0302020204030204" pitchFamily="34" charset="0"/>
              </a:rPr>
              <a:t>Changeant le milieu de pratique afin que les étudiants puissant apprendre comment travailler </a:t>
            </a:r>
            <a:r>
              <a:rPr lang="en-US" sz="1800" b="1" i="0" u="none" dirty="0">
                <a:solidFill>
                  <a:srgbClr val="D13438"/>
                </a:solidFill>
                <a:effectLst/>
                <a:latin typeface="Calibri Light" panose="020F0302020204030204" pitchFamily="34" charset="0"/>
              </a:rPr>
              <a:t>de façon plus durable au </a:t>
            </a:r>
            <a:r>
              <a:rPr lang="fr-CA" sz="1800" b="1" i="0" u="none" noProof="0" dirty="0">
                <a:solidFill>
                  <a:srgbClr val="D13438"/>
                </a:solidFill>
                <a:effectLst/>
                <a:latin typeface="Calibri Light" panose="020F0302020204030204" pitchFamily="34" charset="0"/>
              </a:rPr>
              <a:t>sein d’une équipe interprofessionnelle </a:t>
            </a:r>
            <a:r>
              <a:rPr lang="fr-CA" sz="1800" b="1" i="0" u="none" noProof="0" dirty="0">
                <a:solidFill>
                  <a:srgbClr val="000000"/>
                </a:solidFill>
                <a:effectLst/>
                <a:latin typeface="Calibri Light" panose="020F030202020403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b="1" i="0" u="none" dirty="0">
                <a:solidFill>
                  <a:srgbClr val="D13438"/>
                </a:solidFill>
                <a:effectLst/>
                <a:latin typeface="Calibri Light" panose="020F0302020204030204" pitchFamily="34" charset="0"/>
              </a:rPr>
              <a:t>Renforcer la formation en résidence pour que les diplômés en médecine de famille soient préparés à prendre en charge les besoins globaux, complexes et évolutifs de tous les patients au Canada dans divers milieux de pratique</a:t>
            </a:r>
            <a:r>
              <a:rPr lang="en-US" sz="1800" b="1" i="0" u="none" dirty="0">
                <a:solidFill>
                  <a:srgbClr val="D13438"/>
                </a:solidFill>
                <a:effectLst/>
                <a:latin typeface="Calibri Light" panose="020F0302020204030204" pitchFamily="34" charset="0"/>
              </a:rPr>
              <a:t>​</a:t>
            </a:r>
            <a:r>
              <a:rPr lang="en-US" sz="1800" b="1" i="0" u="none" dirty="0">
                <a:solidFill>
                  <a:srgbClr val="000000"/>
                </a:solidFill>
                <a:effectLst/>
                <a:latin typeface="Calibri Light" panose="020F03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10</a:t>
            </a:fld>
            <a:endParaRPr lang="en-US"/>
          </a:p>
        </p:txBody>
      </p:sp>
    </p:spTree>
    <p:extLst>
      <p:ext uri="{BB962C8B-B14F-4D97-AF65-F5344CB8AC3E}">
        <p14:creationId xmlns:p14="http://schemas.microsoft.com/office/powerpoint/2010/main" val="151467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Avant de décider de recommander une prolongation de la durée de la formation, d'autres options ont été élaborées et examinées en consultation avec des groupes d'intervenants clés.  Voici les options que nous avons considérées.</a:t>
            </a:r>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11</a:t>
            </a:fld>
            <a:endParaRPr lang="en-US"/>
          </a:p>
        </p:txBody>
      </p:sp>
    </p:spTree>
    <p:extLst>
      <p:ext uri="{BB962C8B-B14F-4D97-AF65-F5344CB8AC3E}">
        <p14:creationId xmlns:p14="http://schemas.microsoft.com/office/powerpoint/2010/main" val="76848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consulté les groupes indiqués ici. Ils connaissent les ressources nécessaires pour gérer un programme de résidence et les programmes actuels.</a:t>
            </a:r>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12</a:t>
            </a:fld>
            <a:endParaRPr lang="en-US"/>
          </a:p>
        </p:txBody>
      </p:sp>
    </p:spTree>
    <p:extLst>
      <p:ext uri="{BB962C8B-B14F-4D97-AF65-F5344CB8AC3E}">
        <p14:creationId xmlns:p14="http://schemas.microsoft.com/office/powerpoint/2010/main" val="154982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Voici les raisons principales qui </a:t>
            </a:r>
            <a:r>
              <a:rPr lang="fr-CA" noProof="0"/>
              <a:t>ont incité le </a:t>
            </a:r>
            <a:r>
              <a:rPr lang="fr-CA" noProof="0" dirty="0"/>
              <a:t>Comité sur la spécialité de médecine de famille du CMFC à recommander cette prolongation de la formation à trois ans. Cette recommandation a ensuite été approuvée par le Conseil d’administration du CMFC vers la fin de 2021.</a:t>
            </a:r>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13</a:t>
            </a:fld>
            <a:endParaRPr lang="en-US"/>
          </a:p>
        </p:txBody>
      </p:sp>
    </p:spTree>
    <p:extLst>
      <p:ext uri="{BB962C8B-B14F-4D97-AF65-F5344CB8AC3E}">
        <p14:creationId xmlns:p14="http://schemas.microsoft.com/office/powerpoint/2010/main" val="4714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Aucun</a:t>
            </a:r>
            <a:r>
              <a:rPr lang="en-US" dirty="0"/>
              <a:t> </a:t>
            </a:r>
            <a:r>
              <a:rPr lang="fr-CA" noProof="0" dirty="0"/>
              <a:t>changement n’ont été apporté aux normes de formation du CMFC jusqu’à maintenant. Ces changements ne se produiront pas avant 2</a:t>
            </a:r>
            <a:r>
              <a:rPr lang="en-US" dirty="0"/>
              <a:t>027</a:t>
            </a:r>
          </a:p>
          <a:p>
            <a:pPr marL="171450" indent="-171450">
              <a:buFont typeface="Arial" panose="020B0604020202020204" pitchFamily="34" charset="0"/>
              <a:buChar char="•"/>
            </a:pPr>
            <a:r>
              <a:rPr lang="en-US" dirty="0"/>
              <a:t>Le </a:t>
            </a:r>
            <a:r>
              <a:rPr lang="fr-CA" noProof="0" dirty="0"/>
              <a:t>CMFC s’est engagé à poursuivre cette direction, mais reconnaît la complexité des changements proposé</a:t>
            </a:r>
            <a:r>
              <a:rPr lang="en-US" dirty="0"/>
              <a:t>s</a:t>
            </a:r>
          </a:p>
          <a:p>
            <a:pPr marL="171450" indent="-171450">
              <a:buFont typeface="Arial" panose="020B0604020202020204" pitchFamily="34" charset="0"/>
              <a:buChar char="•"/>
            </a:pPr>
            <a:r>
              <a:rPr lang="en-US" dirty="0"/>
              <a:t>Le </a:t>
            </a:r>
            <a:r>
              <a:rPr lang="fr-CA" noProof="0" dirty="0"/>
              <a:t>CMFC s’est engagé à adopter une approche responsable, collaborative et systémique au changement</a:t>
            </a:r>
            <a:endParaRPr lang="fr-CA" sz="1200" i="0" noProof="0" dirty="0">
              <a:effectLst/>
              <a:latin typeface="Myriad Pro" panose="020B0503030403020204"/>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r-CA" sz="1200" i="0" dirty="0">
                <a:effectLst/>
                <a:latin typeface="Myriad Pro" panose="020B0503030403020204"/>
                <a:ea typeface="Calibri" panose="020F0502020204030204" pitchFamily="34" charset="0"/>
                <a:cs typeface="Arial" panose="020B0604020202020204" pitchFamily="34" charset="0"/>
              </a:rPr>
              <a:t>La prise de décision concernant les modifications des normes de formation sera itérative, progressive et basée sur l'évaluation du développement.</a:t>
            </a:r>
          </a:p>
          <a:p>
            <a:pPr marL="171450" indent="-171450">
              <a:buFont typeface="Arial" panose="020B0604020202020204" pitchFamily="34" charset="0"/>
              <a:buChar char="•"/>
            </a:pPr>
            <a:r>
              <a:rPr lang="fr-CA" sz="1200" i="0" dirty="0">
                <a:effectLst/>
                <a:latin typeface="Myriad Pro" panose="020B0503030403020204"/>
                <a:ea typeface="Calibri" panose="020F0502020204030204" pitchFamily="34" charset="0"/>
                <a:cs typeface="Arial" panose="020B0604020202020204" pitchFamily="34" charset="0"/>
              </a:rPr>
              <a:t>Le changement ne peut se faire en un seul coup et sera appliqué progressivement afin de limiter l’éventuel impact d'un nombre réduit de diplômés entrant dans le système de santé.</a:t>
            </a:r>
            <a:r>
              <a:rPr lang="en-CA" sz="1200" i="0" dirty="0">
                <a:effectLst/>
                <a:latin typeface="Myriad Pro" panose="020B0503030403020204"/>
                <a:ea typeface="Calibri" panose="020F0502020204030204" pitchFamily="34" charset="0"/>
                <a:cs typeface="Arial" panose="020B0604020202020204" pitchFamily="34" charset="0"/>
              </a:rPr>
              <a:t>  </a:t>
            </a:r>
            <a:endParaRPr lang="en-US" i="0" dirty="0"/>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14</a:t>
            </a:fld>
            <a:endParaRPr lang="en-US"/>
          </a:p>
        </p:txBody>
      </p:sp>
    </p:spTree>
    <p:extLst>
      <p:ext uri="{BB962C8B-B14F-4D97-AF65-F5344CB8AC3E}">
        <p14:creationId xmlns:p14="http://schemas.microsoft.com/office/powerpoint/2010/main" val="155936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noProof="0" dirty="0"/>
              <a:t>Nous sommes au début de la deuxième phase du travail, qui porte sur la réforme du cursus et la gestion du changement </a:t>
            </a:r>
            <a:r>
              <a:rPr lang="en-US" sz="14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noProof="0" dirty="0"/>
              <a:t>Ces efforts sont soutenus jusqu’en mars 2024 dans le cadre de la grande initiative fédérale intitulée « Équipe de soins primaires </a:t>
            </a:r>
            <a:r>
              <a:rPr lang="en-US" sz="14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noProof="0" dirty="0"/>
              <a:t>D’ici</a:t>
            </a:r>
            <a:r>
              <a:rPr lang="en-US" sz="1400" dirty="0"/>
              <a:t> </a:t>
            </a:r>
            <a:r>
              <a:rPr lang="fr-CA" sz="1400" noProof="0" dirty="0"/>
              <a:t>mars 2024, chaque faculté de médecine (département de médecine de famille) doit </a:t>
            </a:r>
            <a:r>
              <a:rPr lang="fr-CA" sz="1400" noProof="0" dirty="0" err="1"/>
              <a:t>élabo</a:t>
            </a:r>
            <a:r>
              <a:rPr lang="en-US" sz="1400" dirty="0"/>
              <a:t>rer un </a:t>
            </a:r>
            <a:r>
              <a:rPr lang="fr-CA" sz="2000" dirty="0">
                <a:effectLst/>
              </a:rPr>
              <a:t>Plan de réforme du programme d’études et une Évaluation de l’état de préparation au changement</a:t>
            </a:r>
            <a:r>
              <a:rPr lang="en-US" sz="14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D’ici mars 2024, nous prévoyons avoir un portrait général national de la préparation au changement et une meilleure idée de ce à quoi ressemblera le nouveau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Avec ces informations, le CMFC pourra prendre des décisions éclairées au sujet de la mise en œuvre des changements aux normes d’agrément et de certification en médecine de famille.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Nous espérons que d’ici 2027, nombre de programmes seront en mesure d’offrir un programme renouvelé dans au moins un ou plusieurs sites de formation (existent ou en développement)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Donc, d’ici 2030 nous commencerons à voir des diplômés de ce nouveau programme et pourront commencer à évaluer les résultats.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15</a:t>
            </a:fld>
            <a:endParaRPr lang="en-US"/>
          </a:p>
        </p:txBody>
      </p:sp>
    </p:spTree>
    <p:extLst>
      <p:ext uri="{BB962C8B-B14F-4D97-AF65-F5344CB8AC3E}">
        <p14:creationId xmlns:p14="http://schemas.microsoft.com/office/powerpoint/2010/main" val="405624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Il </a:t>
            </a:r>
            <a:r>
              <a:rPr lang="fr-CA" sz="1400" noProof="0" dirty="0"/>
              <a:t>est important de reformuler le message aux apprenants sur le but de la formation en compétence additionnelle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noProof="0" dirty="0"/>
              <a:t>Elle ne vise pas à renforcer les compétences de base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noProof="0" dirty="0"/>
              <a:t>Elle sert à faire avancer la pratique et le leadership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Elle permet également de jouer le rôle de consultant et d'enseignant, en soutenant les collègues dans la mise en œuvre d'une pratique de médecine de famille qui offre des soins complets et globaux.</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Nous ne savons pas encore exactement à quoi ressemblera le nouveau paradigme du programme de compétences avancées, mais cela fait partie de la planification en cours. </a:t>
            </a: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Nous savons maintenant que dans un programme renouvelé, il faudra plus de trois ans pour obtenir un CCA – cette formation va au-delà de ce qui peut être accompli dans la formation de base.</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16</a:t>
            </a:fld>
            <a:endParaRPr lang="en-US"/>
          </a:p>
        </p:txBody>
      </p:sp>
    </p:spTree>
    <p:extLst>
      <p:ext uri="{BB962C8B-B14F-4D97-AF65-F5344CB8AC3E}">
        <p14:creationId xmlns:p14="http://schemas.microsoft.com/office/powerpoint/2010/main" val="389824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A22699-CE3B-48D8-BB75-383D0FDFDD78}" type="slidenum">
              <a:rPr lang="en-US" smtClean="0"/>
              <a:t>17</a:t>
            </a:fld>
            <a:endParaRPr lang="en-US"/>
          </a:p>
        </p:txBody>
      </p:sp>
    </p:spTree>
    <p:extLst>
      <p:ext uri="{BB962C8B-B14F-4D97-AF65-F5344CB8AC3E}">
        <p14:creationId xmlns:p14="http://schemas.microsoft.com/office/powerpoint/2010/main" val="21079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CONTEXTE CRITIQUE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Le PFA fait </a:t>
            </a:r>
            <a:r>
              <a:rPr lang="en-US" sz="2000" dirty="0" err="1"/>
              <a:t>partie</a:t>
            </a:r>
            <a:r>
              <a:rPr lang="en-US" sz="2000" dirty="0"/>
              <a:t> du et </a:t>
            </a:r>
            <a:r>
              <a:rPr lang="en-US" sz="2000" dirty="0" err="1"/>
              <a:t>tente</a:t>
            </a:r>
            <a:r>
              <a:rPr lang="en-US" sz="2000" dirty="0"/>
              <a:t> </a:t>
            </a:r>
            <a:r>
              <a:rPr lang="en-US" sz="2000" dirty="0" err="1"/>
              <a:t>d’influencer</a:t>
            </a:r>
            <a:r>
              <a:rPr lang="en-US" sz="2000" dirty="0"/>
              <a:t> le portrait </a:t>
            </a:r>
            <a:r>
              <a:rPr lang="en-US" sz="2000" dirty="0" err="1"/>
              <a:t>général</a:t>
            </a:r>
            <a:r>
              <a:rPr lang="en-US" sz="2000" dirty="0"/>
              <a:t> de la transformation du </a:t>
            </a:r>
            <a:r>
              <a:rPr lang="fr-CA" sz="2000" noProof="0" dirty="0"/>
              <a:t>système de santé et d’améliorer le milieu de la pratique de médecine de famille </a:t>
            </a:r>
            <a:r>
              <a:rPr lang="en-US" sz="2000" dirty="0"/>
              <a:t>au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Un grand nombre de personnes au Canada n’ont pas accès à des soins. Ce n’est pas qu’un problème de chiffres; c’est un problème de capacité des effectifs en santé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Dans ses objectifs en éducation, le CMFC veut optimiser ce que les médecins de famille font dans un système de santé transformé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L’éducation est importante puisqu’elle appuie le changement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La situation est urgente. Si nous voulons un système différent à l’avenir, nous devons investir dans les changements de la formation mainte</a:t>
            </a:r>
            <a:r>
              <a:rPr lang="en-US" sz="1400" dirty="0"/>
              <a:t>nant.</a:t>
            </a:r>
            <a:r>
              <a:rPr lang="en-CA" sz="14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Optima"/>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2</a:t>
            </a:fld>
            <a:endParaRPr lang="en-US"/>
          </a:p>
        </p:txBody>
      </p:sp>
    </p:spTree>
    <p:extLst>
      <p:ext uri="{BB962C8B-B14F-4D97-AF65-F5344CB8AC3E}">
        <p14:creationId xmlns:p14="http://schemas.microsoft.com/office/powerpoint/2010/main" val="284762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CONTEXTE CRITIQUE : </a:t>
            </a:r>
          </a:p>
          <a:p>
            <a:pPr marL="285750" indent="-285750">
              <a:buFont typeface="Arial" panose="020B0604020202020204" pitchFamily="34" charset="0"/>
              <a:buChar char="•"/>
            </a:pPr>
            <a:r>
              <a:rPr lang="en-CA" sz="14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Les médecins de famille font face </a:t>
            </a:r>
            <a:r>
              <a:rPr lang="fr-CA" sz="1400" b="1" noProof="0"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à un taux alarmant d’épuisement professionnel, et ils sont nombreux à réduire ou à modifier leurs heures de travail, à prendre une retraite hâtive ou à quitter carrément la profession</a:t>
            </a:r>
            <a:r>
              <a:rPr lang="en-CA" sz="14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US" sz="1400" dirty="0"/>
              <a:t>En </a:t>
            </a:r>
            <a:r>
              <a:rPr lang="fr-CA" sz="1400" noProof="0" dirty="0"/>
              <a:t>plus d’améliorer les conditions de pratique, il est important que les médecins de famille apprennent, dès la résidence, comment travailler de façon durable au sein d’une équipe de soins primaires et dans divers milieux</a:t>
            </a:r>
          </a:p>
          <a:p>
            <a:pPr marL="285750" indent="-285750">
              <a:buFont typeface="Arial" panose="020B0604020202020204" pitchFamily="34" charset="0"/>
              <a:buChar char="•"/>
            </a:pPr>
            <a:r>
              <a:rPr lang="fr-CA" sz="1400" noProof="0" dirty="0"/>
              <a:t>Une meilleure préparation et un meilleur soutien pendant la transition vers la pratique feront en sorte de promouvoir le bien-être </a:t>
            </a:r>
            <a:r>
              <a:rPr lang="en-US" sz="1400" dirty="0"/>
              <a:t>et la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3</a:t>
            </a:fld>
            <a:endParaRPr lang="en-US"/>
          </a:p>
        </p:txBody>
      </p:sp>
    </p:spTree>
    <p:extLst>
      <p:ext uri="{BB962C8B-B14F-4D97-AF65-F5344CB8AC3E}">
        <p14:creationId xmlns:p14="http://schemas.microsoft.com/office/powerpoint/2010/main" val="35604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Cet énoncé résume le tout.</a:t>
            </a:r>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4</a:t>
            </a:fld>
            <a:endParaRPr lang="en-US"/>
          </a:p>
        </p:txBody>
      </p:sp>
    </p:spTree>
    <p:extLst>
      <p:ext uri="{BB962C8B-B14F-4D97-AF65-F5344CB8AC3E}">
        <p14:creationId xmlns:p14="http://schemas.microsoft.com/office/powerpoint/2010/main" val="259892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Le PFA </a:t>
            </a:r>
            <a:r>
              <a:rPr lang="fr-CA" sz="1400" b="0" noProof="0" dirty="0"/>
              <a:t>se déroule en </a:t>
            </a:r>
            <a:r>
              <a:rPr lang="en-US" sz="1400" b="0" dirty="0"/>
              <a:t>deux phases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Nous </a:t>
            </a:r>
            <a:r>
              <a:rPr lang="fr-CA" sz="1400" b="0" noProof="0" dirty="0"/>
              <a:t>avons complété la première phase qui s’est terminée par notre analyse et nos recommandations pour la formation. Nous commençons maintenant la deuxième phase, qui porte sur le pl</a:t>
            </a:r>
            <a:r>
              <a:rPr lang="en-US" sz="1400" b="0" dirty="0"/>
              <a:t>anification du cursus </a:t>
            </a:r>
            <a:r>
              <a:rPr lang="fr-CA" sz="1400" b="0" noProof="0" dirty="0"/>
              <a:t>et la gestion du changement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0" noProof="0" dirty="0"/>
              <a:t>Ceci comprend l’examen de ce que pourrait avoir l’air un nouveau cursus et comment appuyer la mise en œuvre de ce changement complexe de façon responsable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5</a:t>
            </a:fld>
            <a:endParaRPr lang="en-US"/>
          </a:p>
        </p:txBody>
      </p:sp>
    </p:spTree>
    <p:extLst>
      <p:ext uri="{BB962C8B-B14F-4D97-AF65-F5344CB8AC3E}">
        <p14:creationId xmlns:p14="http://schemas.microsoft.com/office/powerpoint/2010/main" val="221895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DANS LE DÉTAIL – PREMIÈRE PHASE :</a:t>
            </a:r>
          </a:p>
          <a:p>
            <a:r>
              <a:rPr lang="en-US" sz="1400" dirty="0"/>
              <a:t>La première phase </a:t>
            </a:r>
            <a:r>
              <a:rPr lang="fr-CA" sz="1400" noProof="0" dirty="0"/>
              <a:t>du projet a aboutie au Profil de formation pour la résidence</a:t>
            </a:r>
            <a:r>
              <a:rPr lang="en-US" sz="1400" dirty="0"/>
              <a:t>, qui :</a:t>
            </a:r>
          </a:p>
          <a:p>
            <a:pPr marL="285750" indent="-285750">
              <a:buFont typeface="Wingdings" panose="05000000000000000000" pitchFamily="2" charset="2"/>
              <a:buChar char="§"/>
            </a:pPr>
            <a:r>
              <a:rPr lang="fr-CA" sz="1400" dirty="0"/>
              <a:t>Définit la globalité de la formation (portée de la formation) en tant qu’approche des soins ainsi qu’un ensemble d’activités professionnelles de base (APB) auxquelles les diplômés seront préparés.</a:t>
            </a:r>
          </a:p>
          <a:p>
            <a:pPr marL="285750" indent="-285750">
              <a:buFont typeface="Wingdings" panose="05000000000000000000" pitchFamily="2" charset="2"/>
              <a:buChar char="§"/>
            </a:pPr>
            <a:r>
              <a:rPr lang="fr-CA" sz="1400" dirty="0"/>
              <a:t>Intègre les APB qui correspondent au rôle changeant des médecins de famille</a:t>
            </a:r>
            <a:r>
              <a:rPr lang="en-US" sz="1400" dirty="0"/>
              <a:t> </a:t>
            </a:r>
          </a:p>
          <a:p>
            <a:pPr marL="285750" indent="-285750">
              <a:buFont typeface="Wingdings" panose="05000000000000000000" pitchFamily="2" charset="2"/>
              <a:buChar char="§"/>
            </a:pPr>
            <a:r>
              <a:rPr lang="fr-CA" sz="1400" noProof="0" dirty="0"/>
              <a:t>Intègre de nouvelles activités et habiletés qui correspondent aux besoins sociétaux changeant</a:t>
            </a:r>
          </a:p>
          <a:p>
            <a:pPr marL="0" indent="0">
              <a:buFontTx/>
              <a:buNone/>
            </a:pPr>
            <a:endParaRPr lang="en-US" sz="1400" dirty="0"/>
          </a:p>
          <a:p>
            <a:pPr marL="0" indent="0">
              <a:buFontTx/>
              <a:buNone/>
            </a:pPr>
            <a:r>
              <a:rPr lang="en-US" sz="1400" dirty="0"/>
              <a:t>Le </a:t>
            </a:r>
            <a:r>
              <a:rPr lang="fr-CA" sz="1400" noProof="0" dirty="0"/>
              <a:t>rapport final présente notre analyse de la formation actuelle et des recommandations pour les changements qui </a:t>
            </a:r>
            <a:r>
              <a:rPr lang="en-US" sz="1400" dirty="0"/>
              <a:t>:</a:t>
            </a:r>
          </a:p>
          <a:p>
            <a:pPr marL="285750" indent="-285750">
              <a:buFont typeface="Arial" panose="020B0604020202020204" pitchFamily="34" charset="0"/>
              <a:buChar char="•"/>
            </a:pPr>
            <a:r>
              <a:rPr lang="fr-CA" sz="1400" noProof="0" dirty="0"/>
              <a:t>Permettront d’adopter le Profil de formation pour la résidence </a:t>
            </a:r>
          </a:p>
          <a:p>
            <a:pPr marL="285750" indent="-285750">
              <a:buFont typeface="Arial" panose="020B0604020202020204" pitchFamily="34" charset="0"/>
              <a:buChar char="•"/>
            </a:pPr>
            <a:r>
              <a:rPr lang="fr-CA" sz="1400" noProof="0" dirty="0"/>
              <a:t>Appuieront les améliorations continues de la qualité en éducation </a:t>
            </a:r>
          </a:p>
        </p:txBody>
      </p:sp>
      <p:sp>
        <p:nvSpPr>
          <p:cNvPr id="4" name="Slide Number Placeholder 3"/>
          <p:cNvSpPr>
            <a:spLocks noGrp="1"/>
          </p:cNvSpPr>
          <p:nvPr>
            <p:ph type="sldNum" sz="quarter" idx="5"/>
          </p:nvPr>
        </p:nvSpPr>
        <p:spPr/>
        <p:txBody>
          <a:bodyPr/>
          <a:lstStyle/>
          <a:p>
            <a:fld id="{D130683E-325D-4477-8FCF-02B5A2DDB9CE}" type="slidenum">
              <a:rPr lang="en-US" smtClean="0"/>
              <a:t>6</a:t>
            </a:fld>
            <a:endParaRPr lang="en-US"/>
          </a:p>
        </p:txBody>
      </p:sp>
    </p:spTree>
    <p:extLst>
      <p:ext uri="{BB962C8B-B14F-4D97-AF65-F5344CB8AC3E}">
        <p14:creationId xmlns:p14="http://schemas.microsoft.com/office/powerpoint/2010/main" val="80980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Notre </a:t>
            </a:r>
            <a:r>
              <a:rPr lang="fr-CA" noProof="0" dirty="0"/>
              <a:t>analyse nous indique que les améliorations à la formation sont nécessaires parce </a:t>
            </a:r>
            <a:r>
              <a:rPr lang="fr-CA" dirty="0"/>
              <a:t>que :</a:t>
            </a:r>
          </a:p>
          <a:p>
            <a:pPr marL="171450" indent="-171450">
              <a:buFont typeface="Arial" panose="020B0604020202020204" pitchFamily="34" charset="0"/>
              <a:buChar char="•"/>
            </a:pPr>
            <a:r>
              <a:rPr lang="fr-CA" dirty="0"/>
              <a:t>Les soins complets et globaux au Canada exigent des diplômés une base très large pour exercer dans divers contextes. Cette exigence est désormais clairement définie par le Profil de formation pour la résidence. </a:t>
            </a:r>
          </a:p>
          <a:p>
            <a:pPr marL="171450" indent="-171450">
              <a:buFont typeface="Arial" panose="020B0604020202020204" pitchFamily="34" charset="0"/>
              <a:buChar char="•"/>
            </a:pPr>
            <a:r>
              <a:rPr lang="fr-CA" dirty="0"/>
              <a:t>De nombreux diplômés ne se sentent pas suffisamment préparés pour offrir des soins complets et globaux, en particulier dans certains domaines (p. ex., les soins aigus et procéduraux). </a:t>
            </a:r>
          </a:p>
          <a:p>
            <a:pPr marL="628650" lvl="1" indent="-171450">
              <a:buFont typeface="Arial" panose="020B0604020202020204" pitchFamily="34" charset="0"/>
              <a:buChar char="•"/>
            </a:pPr>
            <a:r>
              <a:rPr lang="fr-CA" noProof="0" dirty="0"/>
              <a:t>Ceci a un impact sur les milieux o</a:t>
            </a:r>
            <a:r>
              <a:rPr lang="fr-CA" noProof="0" dirty="0">
                <a:latin typeface="Calibri" panose="020F0502020204030204" pitchFamily="34" charset="0"/>
                <a:cs typeface="Calibri" panose="020F0502020204030204" pitchFamily="34" charset="0"/>
              </a:rPr>
              <a:t>ù</a:t>
            </a:r>
            <a:r>
              <a:rPr lang="fr-CA" noProof="0" dirty="0"/>
              <a:t> ils peuvent aller et ce qu’ils peuvent </a:t>
            </a:r>
            <a:r>
              <a:rPr lang="fr-CA" dirty="0"/>
              <a:t>faire après l’obtention du diplôme</a:t>
            </a:r>
          </a:p>
          <a:p>
            <a:pPr marL="171450" indent="-171450">
              <a:buFont typeface="Arial" panose="020B0604020202020204" pitchFamily="34" charset="0"/>
              <a:buChar char="•"/>
            </a:pPr>
            <a:r>
              <a:rPr lang="fr-CA" dirty="0"/>
              <a:t>Il existe des lacunes dans les programmes d’études dans des domaines importants tels que les soins à domicile et les soins de longue durée, la santé autochtone et les soins aux populations mal desservies.</a:t>
            </a:r>
          </a:p>
          <a:p>
            <a:pPr marL="171450" indent="-171450">
              <a:buFont typeface="Arial" panose="020B0604020202020204" pitchFamily="34" charset="0"/>
              <a:buChar char="•"/>
            </a:pPr>
            <a:r>
              <a:rPr lang="fr-CA" dirty="0"/>
              <a:t>Les besoins de la société évoluent et les médecins de famille doivent acquérir davantage d’habiletés dans la prise en charge des patients atteints de morbidités multiples et dans des domaines spécifiques tels que les addictions et la santé mentale (soins complexes). </a:t>
            </a:r>
          </a:p>
          <a:p>
            <a:pPr marL="171450" indent="-171450">
              <a:buFont typeface="Arial" panose="020B0604020202020204" pitchFamily="34" charset="0"/>
              <a:buChar char="•"/>
            </a:pPr>
            <a:r>
              <a:rPr lang="fr-CA" dirty="0"/>
              <a:t>Il existe un besoin impératif dans la société pour des soins culturellement sécuritaires et antiracistes, ce qui nécessite de compétences nouvelles/améliorées.</a:t>
            </a:r>
          </a:p>
          <a:p>
            <a:pPr marL="171450" indent="-171450">
              <a:buFont typeface="Arial" panose="020B0604020202020204" pitchFamily="34" charset="0"/>
              <a:buChar char="•"/>
            </a:pPr>
            <a:r>
              <a:rPr lang="fr-CA" dirty="0"/>
              <a:t>Des habiletés nouvelles/renforcées sont également nécessaires en raison des progrès médicaux et des nouvelles technologies, notamment pour les soins virtuels et les technologies informatiques en santé, et la manière de les intégrer dans les soins primaires.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4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dirty="0"/>
          </a:p>
          <a:p>
            <a:endParaRPr lang="fr-CA" sz="1400" dirty="0"/>
          </a:p>
        </p:txBody>
      </p:sp>
      <p:sp>
        <p:nvSpPr>
          <p:cNvPr id="4" name="Slide Number Placeholder 3"/>
          <p:cNvSpPr>
            <a:spLocks noGrp="1"/>
          </p:cNvSpPr>
          <p:nvPr>
            <p:ph type="sldNum" sz="quarter" idx="5"/>
          </p:nvPr>
        </p:nvSpPr>
        <p:spPr/>
        <p:txBody>
          <a:bodyPr/>
          <a:lstStyle/>
          <a:p>
            <a:fld id="{D130683E-325D-4477-8FCF-02B5A2DDB9CE}" type="slidenum">
              <a:rPr lang="en-US" smtClean="0"/>
              <a:t>7</a:t>
            </a:fld>
            <a:endParaRPr lang="en-US"/>
          </a:p>
        </p:txBody>
      </p:sp>
    </p:spTree>
    <p:extLst>
      <p:ext uri="{BB962C8B-B14F-4D97-AF65-F5344CB8AC3E}">
        <p14:creationId xmlns:p14="http://schemas.microsoft.com/office/powerpoint/2010/main" val="388018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0" noProof="0" dirty="0"/>
              <a:t>Voici un résumé des recommandations pour la formation, chacune accompagnée des gestes nécessaires pour les réaliser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0" noProof="0" dirty="0"/>
              <a:t>Plus particulièrement, afin d’adopter le Profil de formation pour la résidence, il est recommandé que la durée de la formation de base soit augmentée à </a:t>
            </a:r>
            <a:r>
              <a:rPr lang="en-US" sz="1400" b="0" dirty="0"/>
              <a:t>trois ans.</a:t>
            </a:r>
          </a:p>
          <a:p>
            <a:endParaRPr lang="en-US" sz="1400" dirty="0"/>
          </a:p>
        </p:txBody>
      </p:sp>
      <p:sp>
        <p:nvSpPr>
          <p:cNvPr id="4" name="Slide Number Placeholder 3"/>
          <p:cNvSpPr>
            <a:spLocks noGrp="1"/>
          </p:cNvSpPr>
          <p:nvPr>
            <p:ph type="sldNum" sz="quarter" idx="5"/>
          </p:nvPr>
        </p:nvSpPr>
        <p:spPr/>
        <p:txBody>
          <a:bodyPr/>
          <a:lstStyle/>
          <a:p>
            <a:fld id="{D130683E-325D-4477-8FCF-02B5A2DDB9CE}" type="slidenum">
              <a:rPr lang="en-US" smtClean="0"/>
              <a:t>8</a:t>
            </a:fld>
            <a:endParaRPr lang="en-US"/>
          </a:p>
        </p:txBody>
      </p:sp>
    </p:spTree>
    <p:extLst>
      <p:ext uri="{BB962C8B-B14F-4D97-AF65-F5344CB8AC3E}">
        <p14:creationId xmlns:p14="http://schemas.microsoft.com/office/powerpoint/2010/main" val="306867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effectLst/>
                <a:uLnTx/>
                <a:uFillTx/>
                <a:latin typeface="Calibri" panose="020F0502020204030204"/>
                <a:ea typeface="+mn-ea"/>
                <a:cs typeface="+mn-cs"/>
              </a:rPr>
              <a:t>Voici nos objectifs pour la révision du cursus national pour la formation de base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GLOBALITÉ : Nous voulons que tous les résidents soient formés pour travailler dans toute la mesure de leurs compétences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PRÉPARATION : Nous voulons des diplômés soient prêts à commencer immédiatement à pratiquer, confiants et capables de fournir des soins complets et globaux n'importe où au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FAIRE UNE DIFFÉRENCE : Nous voulons des diplômés capables de faire une différence dans la vie de leurs communautés, munis des compétences et motiver à travailler avec les populations défavorisées.</a:t>
            </a:r>
            <a:endParaRPr kumimoji="0" lang="en-US" sz="1400" b="0"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effectLst/>
                <a:uLnTx/>
                <a:uFillTx/>
                <a:latin typeface="Calibri" panose="020F0502020204030204"/>
                <a:ea typeface="+mn-ea"/>
                <a:cs typeface="+mn-cs"/>
              </a:rPr>
              <a:t>BIEN-ÊTRE PROFESSIONNEL : Nous voulons que nos diplômés travaillent de façon durable et au meilleur de leurs capacités, au sein d'une équipe, avec meilleur un bien-être et une satisfaction professionnelle accrue.</a:t>
            </a:r>
            <a:r>
              <a:rPr kumimoji="0" lang="en-US" sz="14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9</a:t>
            </a:fld>
            <a:endParaRPr lang="en-US"/>
          </a:p>
        </p:txBody>
      </p:sp>
    </p:spTree>
    <p:extLst>
      <p:ext uri="{BB962C8B-B14F-4D97-AF65-F5344CB8AC3E}">
        <p14:creationId xmlns:p14="http://schemas.microsoft.com/office/powerpoint/2010/main" val="240395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7474-903B-D6E7-1003-4D5F23EA5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387A32-FF1F-B126-4BA9-90620A2A3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0D411E-8C5D-27A5-80C5-5D7017EAAB6B}"/>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BCA03EBD-66B6-D7B9-9884-C008CA233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5ACB2-8121-AE98-DC2E-0FC0DC9D84C5}"/>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1322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4F2A-45E6-FB85-E3E7-E3ECA8D926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AA956-FAEF-F933-674B-61E5FFEE6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35CC-C508-59C6-1FD1-17B4BE79BCC8}"/>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1378B3EA-173F-B595-3DEB-219A41B5F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1402E-2088-AE47-19C9-588C40954412}"/>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02448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AF08A-480D-DC2E-C4A6-BD80AB055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B8A76B-933E-8EF4-4CCE-DFDFB95D1C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C61D8-E962-7540-5271-754223A861F8}"/>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EF0AF02E-02B8-E7AA-EA14-786C0FAED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7C625-03BC-873C-A3F9-A82BF3704A6E}"/>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39888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101174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3C49C-BFEB-4579-9435-D172DFC15517}"/>
              </a:ext>
            </a:extLst>
          </p:cNvPr>
          <p:cNvSpPr>
            <a:spLocks noGrp="1"/>
          </p:cNvSpPr>
          <p:nvPr>
            <p:ph type="dt" sz="half" idx="10"/>
          </p:nvPr>
        </p:nvSpPr>
        <p:spPr/>
        <p:txBody>
          <a:bodyPr/>
          <a:lstStyle/>
          <a:p>
            <a:fld id="{0E33E746-9964-4D90-B792-3A9029D702F4}" type="datetimeFigureOut">
              <a:rPr lang="en-US" smtClean="0"/>
              <a:t>6/27/2023</a:t>
            </a:fld>
            <a:endParaRPr lang="en-US"/>
          </a:p>
        </p:txBody>
      </p:sp>
      <p:sp>
        <p:nvSpPr>
          <p:cNvPr id="3" name="Footer Placeholder 2">
            <a:extLst>
              <a:ext uri="{FF2B5EF4-FFF2-40B4-BE49-F238E27FC236}">
                <a16:creationId xmlns:a16="http://schemas.microsoft.com/office/drawing/2014/main" id="{A433EC08-B81E-498B-ABEE-B44A2A9C77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152766-2F7D-4998-AA40-1B84711E436F}"/>
              </a:ext>
            </a:extLst>
          </p:cNvPr>
          <p:cNvSpPr>
            <a:spLocks noGrp="1"/>
          </p:cNvSpPr>
          <p:nvPr>
            <p:ph type="sldNum" sz="quarter" idx="12"/>
          </p:nvPr>
        </p:nvSpPr>
        <p:spPr/>
        <p:txBody>
          <a:bodyPr/>
          <a:lstStyle/>
          <a:p>
            <a:fld id="{901E568F-4669-4158-9929-B5CE0BF42F80}" type="slidenum">
              <a:rPr lang="en-US" smtClean="0"/>
              <a:t>‹#›</a:t>
            </a:fld>
            <a:endParaRPr lang="en-US"/>
          </a:p>
        </p:txBody>
      </p:sp>
    </p:spTree>
    <p:extLst>
      <p:ext uri="{BB962C8B-B14F-4D97-AF65-F5344CB8AC3E}">
        <p14:creationId xmlns:p14="http://schemas.microsoft.com/office/powerpoint/2010/main" val="112749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945101-8AB6-7744-8FD1-794B84188B67}"/>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4" name="Picture 13" descr="Logo for the College of Family Physicians of Canada.">
            <a:extLst>
              <a:ext uri="{FF2B5EF4-FFF2-40B4-BE49-F238E27FC236}">
                <a16:creationId xmlns:a16="http://schemas.microsoft.com/office/drawing/2014/main" id="{C8B02EB3-8786-F240-8E2C-166DF9DC19BF}"/>
              </a:ext>
            </a:extLst>
          </p:cNvPr>
          <p:cNvPicPr>
            <a:picLocks noChangeAspect="1"/>
          </p:cNvPicPr>
          <p:nvPr userDrawn="1"/>
        </p:nvPicPr>
        <p:blipFill>
          <a:blip r:embed="rId3"/>
          <a:stretch>
            <a:fillRect/>
          </a:stretch>
        </p:blipFill>
        <p:spPr>
          <a:xfrm>
            <a:off x="4938710" y="92293"/>
            <a:ext cx="1916593" cy="495545"/>
          </a:xfrm>
          <a:prstGeom prst="rect">
            <a:avLst/>
          </a:prstGeom>
        </p:spPr>
      </p:pic>
    </p:spTree>
    <p:extLst>
      <p:ext uri="{BB962C8B-B14F-4D97-AF65-F5344CB8AC3E}">
        <p14:creationId xmlns:p14="http://schemas.microsoft.com/office/powerpoint/2010/main" val="47853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Text Placeholder 2"/>
          <p:cNvSpPr>
            <a:spLocks noGrp="1"/>
          </p:cNvSpPr>
          <p:nvPr>
            <p:ph type="body" idx="1" hasCustomPrompt="1"/>
          </p:nvPr>
        </p:nvSpPr>
        <p:spPr>
          <a:xfrm>
            <a:off x="1097280"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6515944"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4" name="Picture 13" descr="Logo for the College of Family Physicians of Canada.">
            <a:extLst>
              <a:ext uri="{FF2B5EF4-FFF2-40B4-BE49-F238E27FC236}">
                <a16:creationId xmlns:a16="http://schemas.microsoft.com/office/drawing/2014/main" id="{CFC9A7AD-D4A8-B14C-B294-4FDD03EE831A}"/>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103288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1" name="Picture 10" descr="Logo for the College of Family Physicians of Canada.">
            <a:extLst>
              <a:ext uri="{FF2B5EF4-FFF2-40B4-BE49-F238E27FC236}">
                <a16:creationId xmlns:a16="http://schemas.microsoft.com/office/drawing/2014/main" id="{B67F0DCA-24F2-5547-9A4E-F665D491C60E}"/>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976057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3" name="Picture 12" descr="Logo for the College of Family Physicians of Canada.">
            <a:extLst>
              <a:ext uri="{FF2B5EF4-FFF2-40B4-BE49-F238E27FC236}">
                <a16:creationId xmlns:a16="http://schemas.microsoft.com/office/drawing/2014/main" id="{5507AAC5-924B-2B4D-8808-D6995EFA04F2}"/>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745617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413E79-946D-214E-9D6F-3062F246C345}"/>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5" name="Picture 14">
            <a:extLst>
              <a:ext uri="{FF2B5EF4-FFF2-40B4-BE49-F238E27FC236}">
                <a16:creationId xmlns:a16="http://schemas.microsoft.com/office/drawing/2014/main" id="{4BB7BC60-A0A5-AD4D-9745-8085BAB8676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accent4">
              <a:lumMod val="75000"/>
              <a:lumOff val="25000"/>
            </a:schemeClr>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none"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descr="Logo for the College of Family Physicians of Canada.">
            <a:extLst>
              <a:ext uri="{FF2B5EF4-FFF2-40B4-BE49-F238E27FC236}">
                <a16:creationId xmlns:a16="http://schemas.microsoft.com/office/drawing/2014/main" id="{F9CDA772-2332-1246-AC29-4FB32A1DCEB6}"/>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335627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noProof="0" smtClean="0"/>
              <a:t>6/27/2023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rgbClr val="0046A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pic>
        <p:nvPicPr>
          <p:cNvPr id="13" name="Picture 12">
            <a:extLst>
              <a:ext uri="{FF2B5EF4-FFF2-40B4-BE49-F238E27FC236}">
                <a16:creationId xmlns:a16="http://schemas.microsoft.com/office/drawing/2014/main" id="{2FC5B0C9-2398-BF4C-A20E-5702D6007727}"/>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 y="-4"/>
            <a:ext cx="6631710" cy="6853319"/>
          </a:xfrm>
          <a:prstGeom prst="rect">
            <a:avLst/>
          </a:prstGeom>
        </p:spPr>
      </p:pic>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none"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descr="A picture containing clock, drawing&#10;&#10;Description automatically generated">
            <a:extLst>
              <a:ext uri="{FF2B5EF4-FFF2-40B4-BE49-F238E27FC236}">
                <a16:creationId xmlns:a16="http://schemas.microsoft.com/office/drawing/2014/main" id="{DCEF206E-85DA-EA49-AD01-4C08984D088E}"/>
              </a:ext>
            </a:extLst>
          </p:cNvPr>
          <p:cNvPicPr>
            <a:picLocks noChangeAspect="1"/>
          </p:cNvPicPr>
          <p:nvPr userDrawn="1"/>
        </p:nvPicPr>
        <p:blipFill>
          <a:blip r:embed="rId3"/>
          <a:stretch>
            <a:fillRect/>
          </a:stretch>
        </p:blipFill>
        <p:spPr>
          <a:xfrm>
            <a:off x="2625576" y="1336054"/>
            <a:ext cx="2585300" cy="668443"/>
          </a:xfrm>
          <a:prstGeom prst="rect">
            <a:avLst/>
          </a:prstGeom>
        </p:spPr>
      </p:pic>
    </p:spTree>
    <p:extLst>
      <p:ext uri="{BB962C8B-B14F-4D97-AF65-F5344CB8AC3E}">
        <p14:creationId xmlns:p14="http://schemas.microsoft.com/office/powerpoint/2010/main" val="425681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DC1D-A6AF-3E54-2B38-BD163CB03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4DA06-35A5-D33D-EA5F-53CC8B743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F2ED5-A2D3-C842-A349-F35307ED3C43}"/>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C655DC0D-2597-2914-FA05-22C8409CA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E2C9B-3E98-4A82-3D58-8432CD790953}"/>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528632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2070E2-4479-7F4E-87DE-325485A97D66}"/>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3" name="Picture 12">
            <a:extLst>
              <a:ext uri="{FF2B5EF4-FFF2-40B4-BE49-F238E27FC236}">
                <a16:creationId xmlns:a16="http://schemas.microsoft.com/office/drawing/2014/main" id="{470514A3-724A-7747-BA76-A6A11B72E9F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none"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13" descr="Logo for the College of Family Physicians of Canada.">
            <a:extLst>
              <a:ext uri="{FF2B5EF4-FFF2-40B4-BE49-F238E27FC236}">
                <a16:creationId xmlns:a16="http://schemas.microsoft.com/office/drawing/2014/main" id="{191822F3-3485-2641-8253-3450F6A62DE3}"/>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8728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B911F1-5851-9144-B446-DAABFE5EE471}"/>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2" name="Picture 11">
            <a:extLst>
              <a:ext uri="{FF2B5EF4-FFF2-40B4-BE49-F238E27FC236}">
                <a16:creationId xmlns:a16="http://schemas.microsoft.com/office/drawing/2014/main" id="{A76302F8-B7C4-CC44-9388-2940B968320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descr="Logo for the College of Family Physicians of Canada.">
            <a:extLst>
              <a:ext uri="{FF2B5EF4-FFF2-40B4-BE49-F238E27FC236}">
                <a16:creationId xmlns:a16="http://schemas.microsoft.com/office/drawing/2014/main" id="{16FFE373-1984-AC48-A24E-5BAE1A75A836}"/>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289275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5EA26C22-6FD3-4063-B7AF-73A96206FE02}"/>
              </a:ext>
            </a:extLst>
          </p:cNvPr>
          <p:cNvSpPr/>
          <p:nvPr userDrawn="1"/>
        </p:nvSpPr>
        <p:spPr>
          <a:xfrm>
            <a:off x="6161618" y="4903788"/>
            <a:ext cx="6026149" cy="1974850"/>
          </a:xfrm>
          <a:custGeom>
            <a:avLst/>
            <a:gdLst>
              <a:gd name="connsiteX0" fmla="*/ 0 w 6567054"/>
              <a:gd name="connsiteY0" fmla="*/ 2150918 h 2150918"/>
              <a:gd name="connsiteX1" fmla="*/ 6567054 w 6567054"/>
              <a:gd name="connsiteY1" fmla="*/ 0 h 2150918"/>
              <a:gd name="connsiteX2" fmla="*/ 6567054 w 6567054"/>
              <a:gd name="connsiteY2" fmla="*/ 2140527 h 2150918"/>
              <a:gd name="connsiteX3" fmla="*/ 20782 w 6567054"/>
              <a:gd name="connsiteY3" fmla="*/ 2140527 h 2150918"/>
            </a:gdLst>
            <a:ahLst/>
            <a:cxnLst>
              <a:cxn ang="0">
                <a:pos x="connsiteX0" y="connsiteY0"/>
              </a:cxn>
              <a:cxn ang="0">
                <a:pos x="connsiteX1" y="connsiteY1"/>
              </a:cxn>
              <a:cxn ang="0">
                <a:pos x="connsiteX2" y="connsiteY2"/>
              </a:cxn>
              <a:cxn ang="0">
                <a:pos x="connsiteX3" y="connsiteY3"/>
              </a:cxn>
            </a:cxnLst>
            <a:rect l="l" t="t" r="r" b="b"/>
            <a:pathLst>
              <a:path w="6567054" h="2150918">
                <a:moveTo>
                  <a:pt x="0" y="2150918"/>
                </a:moveTo>
                <a:lnTo>
                  <a:pt x="6567054" y="0"/>
                </a:lnTo>
                <a:lnTo>
                  <a:pt x="6567054" y="2140527"/>
                </a:lnTo>
                <a:lnTo>
                  <a:pt x="20782" y="2140527"/>
                </a:lnTo>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0070C0"/>
              </a:solidFill>
            </a:endParaRPr>
          </a:p>
        </p:txBody>
      </p:sp>
      <p:pic>
        <p:nvPicPr>
          <p:cNvPr id="5" name="Picture 2">
            <a:extLst>
              <a:ext uri="{FF2B5EF4-FFF2-40B4-BE49-F238E27FC236}">
                <a16:creationId xmlns:a16="http://schemas.microsoft.com/office/drawing/2014/main" id="{DB5D48A7-A819-4FD1-B10A-4C9B7F3206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0484" y="6008688"/>
            <a:ext cx="2529416"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C321B8B-D171-4500-949D-96DBE8F00EFB}"/>
              </a:ext>
            </a:extLst>
          </p:cNvPr>
          <p:cNvCxnSpPr/>
          <p:nvPr userDrawn="1"/>
        </p:nvCxnSpPr>
        <p:spPr>
          <a:xfrm flipV="1">
            <a:off x="6161618" y="4903788"/>
            <a:ext cx="6030383" cy="1974850"/>
          </a:xfrm>
          <a:prstGeom prst="line">
            <a:avLst/>
          </a:prstGeom>
          <a:ln w="38100">
            <a:solidFill>
              <a:srgbClr val="EBB700"/>
            </a:solidFill>
          </a:ln>
        </p:spPr>
        <p:style>
          <a:lnRef idx="1">
            <a:schemeClr val="accent2"/>
          </a:lnRef>
          <a:fillRef idx="0">
            <a:schemeClr val="accent2"/>
          </a:fillRef>
          <a:effectRef idx="0">
            <a:schemeClr val="accent2"/>
          </a:effectRef>
          <a:fontRef idx="minor">
            <a:schemeClr val="tx1"/>
          </a:fontRef>
        </p:style>
      </p:cxnSp>
      <p:sp>
        <p:nvSpPr>
          <p:cNvPr id="7" name="Title 1"/>
          <p:cNvSpPr>
            <a:spLocks noGrp="1"/>
          </p:cNvSpPr>
          <p:nvPr>
            <p:ph type="ctrTitle"/>
          </p:nvPr>
        </p:nvSpPr>
        <p:spPr>
          <a:xfrm>
            <a:off x="969606" y="256159"/>
            <a:ext cx="8901759" cy="2426944"/>
          </a:xfrm>
          <a:prstGeom prst="rect">
            <a:avLst/>
          </a:prstGeom>
        </p:spPr>
        <p:txBody>
          <a:bodyPr anchor="b">
            <a:normAutofit/>
          </a:bodyPr>
          <a:lstStyle>
            <a:lvl1pPr algn="l">
              <a:defRPr sz="2700" b="1" i="0">
                <a:solidFill>
                  <a:srgbClr val="EBB700"/>
                </a:solidFill>
                <a:latin typeface="Myriad Pro" charset="0"/>
                <a:ea typeface="Myriad Pro" charset="0"/>
                <a:cs typeface="Myriad Pro" charset="0"/>
              </a:defRPr>
            </a:lvl1pPr>
          </a:lstStyle>
          <a:p>
            <a:r>
              <a:rPr lang="en-US"/>
              <a:t>Click to edit Master title style</a:t>
            </a:r>
          </a:p>
        </p:txBody>
      </p:sp>
      <p:sp>
        <p:nvSpPr>
          <p:cNvPr id="8" name="Subtitle 2"/>
          <p:cNvSpPr>
            <a:spLocks noGrp="1"/>
          </p:cNvSpPr>
          <p:nvPr>
            <p:ph type="subTitle" idx="1"/>
          </p:nvPr>
        </p:nvSpPr>
        <p:spPr>
          <a:xfrm>
            <a:off x="969606" y="2722418"/>
            <a:ext cx="8901759" cy="2834320"/>
          </a:xfrm>
          <a:prstGeom prst="rect">
            <a:avLst/>
          </a:prstGeom>
        </p:spPr>
        <p:txBody>
          <a:bodyPr>
            <a:normAutofit/>
          </a:bodyPr>
          <a:lstStyle>
            <a:lvl1pPr marL="0" indent="0" algn="l">
              <a:buNone/>
              <a:defRPr sz="1800" b="0" i="0">
                <a:solidFill>
                  <a:srgbClr val="6C6F70"/>
                </a:solidFill>
                <a:latin typeface="Myriad Pro" charset="0"/>
                <a:ea typeface="Myriad Pro" charset="0"/>
                <a:cs typeface="Myriad Pro"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6305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356566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33149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D9E922F-1339-4440-93A9-5E9114926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6051" y="6161088"/>
            <a:ext cx="2008716"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601D429-8833-4820-9A70-F267A28E111D}"/>
              </a:ext>
            </a:extLst>
          </p:cNvPr>
          <p:cNvSpPr/>
          <p:nvPr userDrawn="1"/>
        </p:nvSpPr>
        <p:spPr>
          <a:xfrm>
            <a:off x="0" y="5897564"/>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6" name="Title 1"/>
          <p:cNvSpPr>
            <a:spLocks noGrp="1"/>
          </p:cNvSpPr>
          <p:nvPr>
            <p:ph type="ctrTitle"/>
          </p:nvPr>
        </p:nvSpPr>
        <p:spPr>
          <a:xfrm>
            <a:off x="994322" y="295503"/>
            <a:ext cx="6452383" cy="2387600"/>
          </a:xfrm>
          <a:prstGeom prst="rect">
            <a:avLst/>
          </a:prstGeom>
        </p:spPr>
        <p:txBody>
          <a:bodyPr anchor="b">
            <a:normAutofit/>
          </a:bodyPr>
          <a:lstStyle>
            <a:lvl1pPr algn="l">
              <a:defRPr sz="2700" b="1" i="0">
                <a:solidFill>
                  <a:srgbClr val="0046AD"/>
                </a:solidFill>
                <a:latin typeface="Myriad Pro" charset="0"/>
                <a:ea typeface="Myriad Pro" charset="0"/>
                <a:cs typeface="Myriad Pro" charset="0"/>
              </a:defRPr>
            </a:lvl1pPr>
          </a:lstStyle>
          <a:p>
            <a:r>
              <a:rPr lang="en-US"/>
              <a:t>Click to edit Master title style</a:t>
            </a:r>
          </a:p>
        </p:txBody>
      </p:sp>
      <p:sp>
        <p:nvSpPr>
          <p:cNvPr id="7" name="Subtitle 2"/>
          <p:cNvSpPr>
            <a:spLocks noGrp="1"/>
          </p:cNvSpPr>
          <p:nvPr>
            <p:ph type="subTitle" idx="1"/>
          </p:nvPr>
        </p:nvSpPr>
        <p:spPr>
          <a:xfrm>
            <a:off x="994322" y="2775178"/>
            <a:ext cx="6452383" cy="2781560"/>
          </a:xfrm>
          <a:prstGeom prst="rect">
            <a:avLst/>
          </a:prstGeom>
        </p:spPr>
        <p:txBody>
          <a:bodyPr>
            <a:normAutofit/>
          </a:bodyPr>
          <a:lstStyle>
            <a:lvl1pPr marL="0" indent="0" algn="l">
              <a:buNone/>
              <a:defRPr sz="1800" b="0" i="0">
                <a:solidFill>
                  <a:srgbClr val="6C6F70"/>
                </a:solidFill>
                <a:latin typeface="Myriad Pro" charset="0"/>
                <a:ea typeface="Myriad Pro" charset="0"/>
                <a:cs typeface="Myriad Pro"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Picture Placeholder 3"/>
          <p:cNvSpPr>
            <a:spLocks noGrp="1"/>
          </p:cNvSpPr>
          <p:nvPr>
            <p:ph type="pic" idx="10"/>
          </p:nvPr>
        </p:nvSpPr>
        <p:spPr>
          <a:xfrm>
            <a:off x="8689146" y="2"/>
            <a:ext cx="3502855" cy="5898345"/>
          </a:xfrm>
          <a:prstGeom prst="rect">
            <a:avLst/>
          </a:prstGeom>
        </p:spPr>
      </p:sp>
    </p:spTree>
    <p:extLst>
      <p:ext uri="{BB962C8B-B14F-4D97-AF65-F5344CB8AC3E}">
        <p14:creationId xmlns:p14="http://schemas.microsoft.com/office/powerpoint/2010/main" val="1250126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2346209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18E-432B-A1BA-014A-87BE38623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466D9-C6D8-A6B2-E544-9D1BF6E03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FC4060-EC56-191F-6F9F-EDBD011E0FD1}"/>
              </a:ext>
            </a:extLst>
          </p:cNvPr>
          <p:cNvSpPr>
            <a:spLocks noGrp="1"/>
          </p:cNvSpPr>
          <p:nvPr>
            <p:ph type="dt" sz="half" idx="10"/>
          </p:nvPr>
        </p:nvSpPr>
        <p:spPr/>
        <p:txBody>
          <a:body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CA16AE2E-C32C-84C9-07A5-124527B51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EEA0C-311B-4E83-7EC0-4EF2B591A902}"/>
              </a:ext>
            </a:extLst>
          </p:cNvPr>
          <p:cNvSpPr>
            <a:spLocks noGrp="1"/>
          </p:cNvSpPr>
          <p:nvPr>
            <p:ph type="sldNum" sz="quarter" idx="12"/>
          </p:nvPr>
        </p:nvSpPr>
        <p:spPr/>
        <p:txBody>
          <a:bodyPr/>
          <a:lstStyle/>
          <a:p>
            <a:fld id="{22B2492E-0861-44B6-9FF1-5DBDE105C017}" type="slidenum">
              <a:rPr lang="en-US" smtClean="0"/>
              <a:t>‹#›</a:t>
            </a:fld>
            <a:endParaRPr lang="en-US"/>
          </a:p>
        </p:txBody>
      </p:sp>
    </p:spTree>
    <p:extLst>
      <p:ext uri="{BB962C8B-B14F-4D97-AF65-F5344CB8AC3E}">
        <p14:creationId xmlns:p14="http://schemas.microsoft.com/office/powerpoint/2010/main" val="7167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6735-5C12-FB82-727C-9C0F4EE95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DE808-02E7-6CC1-69A9-155E62D05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6279B-DF37-6414-5F60-AF76CEA77593}"/>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D0CD89C9-EC74-15F6-447C-F1F6B214F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CC300-82F9-B494-2AFC-1FBF0AB85905}"/>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5876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54E8-B9B8-CAD2-9367-044284B0B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2A75A-02BB-6639-EF9F-8C26F30BE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204B2-C155-B899-89C0-21FBC0503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0AF93-5890-F1AE-D382-7C1A1D4FBC10}"/>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4E61C4BE-26B9-3432-16DC-41E14D3D1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1E280-2CBC-CF40-5754-A2E4600E520C}"/>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214025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AAC3-1472-E80F-E948-52673C72D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84211-B378-B14B-9763-5BF773791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5F284-579B-644C-9C78-118155C99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B7C72A-EA0E-9C2A-3BA7-29418449F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48062-429D-930D-EF10-6E2268CDB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1C5D7-A39F-F225-16C4-207DA14D4C01}"/>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8" name="Footer Placeholder 7">
            <a:extLst>
              <a:ext uri="{FF2B5EF4-FFF2-40B4-BE49-F238E27FC236}">
                <a16:creationId xmlns:a16="http://schemas.microsoft.com/office/drawing/2014/main" id="{13A656C3-0301-889B-022B-0F6F2B385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F7E96-3C16-D6AF-C054-A24A2EA9F2AB}"/>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211183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A853-0912-AD52-A320-4C36236CB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91D8B-E2B8-57A1-F188-967BF7D395C9}"/>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4" name="Footer Placeholder 3">
            <a:extLst>
              <a:ext uri="{FF2B5EF4-FFF2-40B4-BE49-F238E27FC236}">
                <a16:creationId xmlns:a16="http://schemas.microsoft.com/office/drawing/2014/main" id="{AF540A4B-D7AD-2188-32F7-12DD93F33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B99DE-2D9B-CA59-5686-D52DF8B4A7EA}"/>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23967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80B58-819C-634C-A957-9609D79BA6D5}"/>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3" name="Footer Placeholder 2">
            <a:extLst>
              <a:ext uri="{FF2B5EF4-FFF2-40B4-BE49-F238E27FC236}">
                <a16:creationId xmlns:a16="http://schemas.microsoft.com/office/drawing/2014/main" id="{023B7926-025C-C648-A980-C53B48A66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54337-7CE5-E75F-3544-9EA3A0E38162}"/>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01644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3FF-2D5D-27E1-9904-F60A82D70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3A75C-02F9-3A44-2309-AE6702750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D9284-7F92-D248-C65D-B6F8B3205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C8EE8-89E6-B638-996C-BC5BDB707E9B}"/>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D802AB4B-5E41-F91D-8628-62B0F851B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581F0-4A7F-7D8A-EA79-1428891A7F13}"/>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65862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E66C-DBE4-82B7-3F0F-42041144A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343A2-9236-F448-FA2F-348754311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FB1EB-ACE2-5C33-FDBF-FA4979E48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A97BC-1FC2-ADD0-CC6D-A98FDAFA0484}"/>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1A0C419D-053E-F2ED-AC01-B3E7F6B4E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8BC4F-CEDF-0CE8-DA8F-FD14EF4F4B96}"/>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91384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6612F-EC50-F1FE-C4F2-35D249783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95AE4-5E38-8F91-2269-5F616E3CD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26A94-60FB-B34D-AE29-4F07A6A68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CE8C5891-7997-E9B3-3D11-D50292F9C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A4FF0-1559-4DBF-2772-5796A1303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89DD-552E-4483-9217-D967976B7452}" type="slidenum">
              <a:rPr lang="en-US" smtClean="0"/>
              <a:t>‹#›</a:t>
            </a:fld>
            <a:endParaRPr lang="en-US"/>
          </a:p>
        </p:txBody>
      </p:sp>
    </p:spTree>
    <p:extLst>
      <p:ext uri="{BB962C8B-B14F-4D97-AF65-F5344CB8AC3E}">
        <p14:creationId xmlns:p14="http://schemas.microsoft.com/office/powerpoint/2010/main" val="420116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C419F-266A-4F7A-8DC7-6E07C0171FC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1027" name="Text Placeholder 2">
            <a:extLst>
              <a:ext uri="{FF2B5EF4-FFF2-40B4-BE49-F238E27FC236}">
                <a16:creationId xmlns:a16="http://schemas.microsoft.com/office/drawing/2014/main" id="{50CA262A-29A4-4920-B110-C0D75EAF7A0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C33903-DD1E-40FB-861A-C1F8DCB0C1C8}" type="datetimeFigureOut">
              <a:rPr lang="en-US"/>
              <a:pPr>
                <a:defRPr/>
              </a:pPr>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DB0430-3723-417C-975A-7F0B213E7FD8}" type="slidenum">
              <a:rPr lang="en-US"/>
              <a:pPr>
                <a:defRPr/>
              </a:pPr>
              <a:t>‹#›</a:t>
            </a:fld>
            <a:endParaRPr lang="en-US"/>
          </a:p>
        </p:txBody>
      </p:sp>
      <p:pic>
        <p:nvPicPr>
          <p:cNvPr id="1031" name="Picture 6">
            <a:extLst>
              <a:ext uri="{FF2B5EF4-FFF2-40B4-BE49-F238E27FC236}">
                <a16:creationId xmlns:a16="http://schemas.microsoft.com/office/drawing/2014/main" id="{84A68AAA-2F79-42E9-A698-400D2EA27F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2775318625"/>
      </p:ext>
    </p:extLst>
  </p:cSld>
  <p:clrMap bg1="lt1" tx1="dk1" bg2="lt2" tx2="dk2" accent1="accent1" accent2="accent2" accent3="accent3" accent4="accent4" accent5="accent5" accent6="accent6" hlink="hlink" folHlink="folHlink"/>
  <p:sldLayoutIdLst>
    <p:sldLayoutId id="2147483678" r:id="rId1"/>
    <p:sldLayoutId id="2363582981"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6"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7D9C5B0-AD98-463C-8CBF-6497E7E9A6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7171" name="Text Placeholder 2">
            <a:extLst>
              <a:ext uri="{FF2B5EF4-FFF2-40B4-BE49-F238E27FC236}">
                <a16:creationId xmlns:a16="http://schemas.microsoft.com/office/drawing/2014/main" id="{455F462D-B7E2-4314-8295-16E0BE94382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492E-0861-44B6-9FF1-5DBDE105C017}" type="slidenum">
              <a:rPr lang="en-US" smtClean="0"/>
              <a:t>‹#›</a:t>
            </a:fld>
            <a:endParaRPr lang="en-US"/>
          </a:p>
        </p:txBody>
      </p:sp>
      <p:pic>
        <p:nvPicPr>
          <p:cNvPr id="7175" name="Picture 6">
            <a:extLst>
              <a:ext uri="{FF2B5EF4-FFF2-40B4-BE49-F238E27FC236}">
                <a16:creationId xmlns:a16="http://schemas.microsoft.com/office/drawing/2014/main" id="{BD7876E4-8B7B-4EAC-A65E-F22A375A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 name="Picture 7" descr="CFPC PPP cover bkgrnd 4.jpg">
            <a:extLst>
              <a:ext uri="{FF2B5EF4-FFF2-40B4-BE49-F238E27FC236}">
                <a16:creationId xmlns:a16="http://schemas.microsoft.com/office/drawing/2014/main" id="{C77DC0AF-C5FE-0C97-3871-22E5BEA3306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BB312B6B-CDEB-BE27-F4F4-F76C86811CD4}"/>
              </a:ext>
            </a:extLst>
          </p:cNvPr>
          <p:cNvCxnSpPr/>
          <p:nvPr userDrawn="1"/>
        </p:nvCxnSpPr>
        <p:spPr>
          <a:xfrm>
            <a:off x="-203200" y="1217614"/>
            <a:ext cx="12700000" cy="1587"/>
          </a:xfrm>
          <a:prstGeom prst="line">
            <a:avLst/>
          </a:prstGeom>
          <a:ln w="38100" cap="flat" cmpd="sng" algn="ctr">
            <a:solidFill>
              <a:schemeClr val="accent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291718"/>
      </p:ext>
    </p:extLst>
  </p:cSld>
  <p:clrMap bg1="lt1" tx1="dk1" bg2="lt2" tx2="dk2" accent1="accent1" accent2="accent2" accent3="accent3" accent4="accent4" accent5="accent5" accent6="accent6" hlink="hlink" folHlink="folHlink"/>
  <p:sldLayoutIdLst>
    <p:sldLayoutId id="2363582978"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C419F-266A-4F7A-8DC7-6E07C0171FC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1027" name="Text Placeholder 2">
            <a:extLst>
              <a:ext uri="{FF2B5EF4-FFF2-40B4-BE49-F238E27FC236}">
                <a16:creationId xmlns:a16="http://schemas.microsoft.com/office/drawing/2014/main" id="{50CA262A-29A4-4920-B110-C0D75EAF7A0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C33903-DD1E-40FB-861A-C1F8DCB0C1C8}" type="datetimeFigureOut">
              <a:rPr lang="en-US"/>
              <a:pPr>
                <a:defRPr/>
              </a:pPr>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DB0430-3723-417C-975A-7F0B213E7FD8}" type="slidenum">
              <a:rPr lang="en-US"/>
              <a:pPr>
                <a:defRPr/>
              </a:pPr>
              <a:t>‹#›</a:t>
            </a:fld>
            <a:endParaRPr lang="en-US"/>
          </a:p>
        </p:txBody>
      </p:sp>
      <p:pic>
        <p:nvPicPr>
          <p:cNvPr id="1031" name="Picture 6">
            <a:extLst>
              <a:ext uri="{FF2B5EF4-FFF2-40B4-BE49-F238E27FC236}">
                <a16:creationId xmlns:a16="http://schemas.microsoft.com/office/drawing/2014/main" id="{84A68AAA-2F79-42E9-A698-400D2EA27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390678783"/>
      </p:ext>
    </p:extLst>
  </p:cSld>
  <p:clrMap bg1="lt1" tx1="dk1" bg2="lt2" tx2="dk2" accent1="accent1" accent2="accent2" accent3="accent3" accent4="accent4" accent5="accent5" accent6="accent6" hlink="hlink" folHlink="folHlink"/>
  <p:sldLayoutIdLst>
    <p:sldLayoutId id="2363582977" r:id="rId1"/>
    <p:sldLayoutId id="2363582984"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7D9C5B0-AD98-463C-8CBF-6497E7E9A6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7171" name="Text Placeholder 2">
            <a:extLst>
              <a:ext uri="{FF2B5EF4-FFF2-40B4-BE49-F238E27FC236}">
                <a16:creationId xmlns:a16="http://schemas.microsoft.com/office/drawing/2014/main" id="{455F462D-B7E2-4314-8295-16E0BE94382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492E-0861-44B6-9FF1-5DBDE105C017}" type="slidenum">
              <a:rPr lang="en-US" smtClean="0"/>
              <a:t>‹#›</a:t>
            </a:fld>
            <a:endParaRPr lang="en-US"/>
          </a:p>
        </p:txBody>
      </p:sp>
      <p:pic>
        <p:nvPicPr>
          <p:cNvPr id="7175" name="Picture 6">
            <a:extLst>
              <a:ext uri="{FF2B5EF4-FFF2-40B4-BE49-F238E27FC236}">
                <a16:creationId xmlns:a16="http://schemas.microsoft.com/office/drawing/2014/main" id="{BD7876E4-8B7B-4EAC-A65E-F22A375A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859172511"/>
      </p:ext>
    </p:extLst>
  </p:cSld>
  <p:clrMap bg1="lt1" tx1="dk1" bg2="lt2" tx2="dk2" accent1="accent1" accent2="accent2" accent3="accent3" accent4="accent4" accent5="accent5" accent6="accent6" hlink="hlink" folHlink="folHlink"/>
  <p:sldLayoutIdLst>
    <p:sldLayoutId id="2363582983"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image" Target="../media/image43.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notesSlide" Target="../notesSlides/notesSlide15.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25.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5.jpeg"/><Relationship Id="rId5" Type="http://schemas.openxmlformats.org/officeDocument/2006/relationships/notesSlide" Target="../notesSlides/notesSlide16.xml"/><Relationship Id="rId4"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hyperlink" Target="mailto:academicfm@cfpc.ca" TargetMode="External"/><Relationship Id="rId5" Type="http://schemas.openxmlformats.org/officeDocument/2006/relationships/hyperlink" Target="http://www.cfpc.ca/futurefp"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notesSlide" Target="../notesSlides/notesSlide3.xml"/><Relationship Id="rId4"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notesSlide" Target="../notesSlides/notesSlide5.xml"/><Relationship Id="rId10" Type="http://schemas.openxmlformats.org/officeDocument/2006/relationships/image" Target="../media/image14.png"/><Relationship Id="rId4" Type="http://schemas.openxmlformats.org/officeDocument/2006/relationships/slideLayout" Target="../slideLayouts/slideLayout25.xml"/><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tags" Target="../tags/tag19.xml"/><Relationship Id="rId21" Type="http://schemas.openxmlformats.org/officeDocument/2006/relationships/image" Target="../media/image26.png"/><Relationship Id="rId7" Type="http://schemas.openxmlformats.org/officeDocument/2006/relationships/tags" Target="../tags/tag23.xml"/><Relationship Id="rId12" Type="http://schemas.openxmlformats.org/officeDocument/2006/relationships/notesSlide" Target="../notesSlides/notesSlide6.xml"/><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tags" Target="../tags/tag18.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25.xml"/><Relationship Id="rId24" Type="http://schemas.openxmlformats.org/officeDocument/2006/relationships/image" Target="../media/image29.png"/><Relationship Id="rId5" Type="http://schemas.openxmlformats.org/officeDocument/2006/relationships/tags" Target="../tags/tag21.xml"/><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tags" Target="../tags/tag26.xml"/><Relationship Id="rId19" Type="http://schemas.openxmlformats.org/officeDocument/2006/relationships/image" Target="../media/image24.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9.xml"/><Relationship Id="rId7" Type="http://schemas.openxmlformats.org/officeDocument/2006/relationships/slideLayout" Target="../slideLayouts/slideLayout25.xml"/><Relationship Id="rId12" Type="http://schemas.openxmlformats.org/officeDocument/2006/relationships/image" Target="../media/image1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34.png"/><Relationship Id="rId5" Type="http://schemas.openxmlformats.org/officeDocument/2006/relationships/tags" Target="../tags/tag31.xml"/><Relationship Id="rId10" Type="http://schemas.openxmlformats.org/officeDocument/2006/relationships/image" Target="../media/image33.svg"/><Relationship Id="rId4" Type="http://schemas.openxmlformats.org/officeDocument/2006/relationships/tags" Target="../tags/tag30.xml"/><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4.png"/><Relationship Id="rId5" Type="http://schemas.openxmlformats.org/officeDocument/2006/relationships/notesSlide" Target="../notesSlides/notesSlide8.xml"/><Relationship Id="rId4"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9.xml"/><Relationship Id="rId7" Type="http://schemas.openxmlformats.org/officeDocument/2006/relationships/image" Target="../media/image38.svg"/><Relationship Id="rId2" Type="http://schemas.openxmlformats.org/officeDocument/2006/relationships/slideLayout" Target="../slideLayouts/slideLayout25.xml"/><Relationship Id="rId1" Type="http://schemas.openxmlformats.org/officeDocument/2006/relationships/tags" Target="../tags/tag3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02918-20EA-08C6-8D4B-B13E3B2C10F6}"/>
              </a:ext>
              <a:ext uri="{C183D7F6-B498-43B3-948B-1728B52AA6E4}">
                <adec:decorative xmlns:adec="http://schemas.microsoft.com/office/drawing/2017/decorative" val="1"/>
              </a:ext>
            </a:extLst>
          </p:cNvPr>
          <p:cNvPicPr>
            <a:picLocks noChangeAspect="1"/>
          </p:cNvPicPr>
          <p:nvPr>
            <p:custDataLst>
              <p:tags r:id="rId1"/>
            </p:custDataLst>
          </p:nvPr>
        </p:nvPicPr>
        <p:blipFill>
          <a:blip r:embed="rId8">
            <a:alphaModFix/>
          </a:blip>
          <a:stretch>
            <a:fillRect/>
          </a:stretch>
        </p:blipFill>
        <p:spPr>
          <a:xfrm flipH="1">
            <a:off x="3410994" y="2629"/>
            <a:ext cx="8841233" cy="5896303"/>
          </a:xfrm>
          <a:prstGeom prst="rect">
            <a:avLst/>
          </a:prstGeom>
        </p:spPr>
      </p:pic>
      <p:sp>
        <p:nvSpPr>
          <p:cNvPr id="4" name="Rectangle 3">
            <a:extLst>
              <a:ext uri="{FF2B5EF4-FFF2-40B4-BE49-F238E27FC236}">
                <a16:creationId xmlns:a16="http://schemas.microsoft.com/office/drawing/2014/main" id="{AF0B0B76-AA11-C0C7-0121-2402C34471E6}"/>
              </a:ext>
              <a:ext uri="{C183D7F6-B498-43B3-948B-1728B52AA6E4}">
                <adec:decorative xmlns:adec="http://schemas.microsoft.com/office/drawing/2017/decorative" val="1"/>
              </a:ext>
            </a:extLst>
          </p:cNvPr>
          <p:cNvSpPr/>
          <p:nvPr>
            <p:custDataLst>
              <p:tags r:id="rId2"/>
            </p:custDataLst>
          </p:nvPr>
        </p:nvSpPr>
        <p:spPr>
          <a:xfrm>
            <a:off x="3410994" y="-31530"/>
            <a:ext cx="6104472" cy="5927834"/>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88F6C-B432-4169-BCBA-D830E5B291EC}"/>
              </a:ext>
            </a:extLst>
          </p:cNvPr>
          <p:cNvSpPr>
            <a:spLocks noGrp="1"/>
          </p:cNvSpPr>
          <p:nvPr>
            <p:ph type="ctrTitle"/>
            <p:custDataLst>
              <p:tags r:id="rId3"/>
            </p:custDataLst>
          </p:nvPr>
        </p:nvSpPr>
        <p:spPr>
          <a:xfrm>
            <a:off x="572884" y="491742"/>
            <a:ext cx="6796104" cy="1647671"/>
          </a:xfrm>
          <a:ln>
            <a:noFill/>
          </a:ln>
        </p:spPr>
        <p:txBody>
          <a:bodyPr vert="horz" wrap="square" lIns="91440" tIns="45720" rIns="91440" bIns="45720" numCol="1" anchor="t" anchorCtr="0" compatLnSpc="1">
            <a:prstTxWarp prst="textNoShape">
              <a:avLst/>
            </a:prstTxWarp>
            <a:noAutofit/>
          </a:bodyPr>
          <a:lstStyle/>
          <a:p>
            <a:pPr>
              <a:lnSpc>
                <a:spcPct val="100000"/>
              </a:lnSpc>
            </a:pPr>
            <a:r>
              <a:rPr lang="fr-CA" dirty="0">
                <a:solidFill>
                  <a:srgbClr val="0046AD"/>
                </a:solidFill>
              </a:rPr>
              <a:t>Solutions en éducation pour renforcer les soins de santé face au changement</a:t>
            </a:r>
            <a:endParaRPr lang="fr-CA" spc="75" dirty="0">
              <a:solidFill>
                <a:srgbClr val="2F5597"/>
              </a:solidFill>
              <a:latin typeface="Calibri"/>
              <a:cs typeface="Times New Roman"/>
            </a:endParaRPr>
          </a:p>
        </p:txBody>
      </p:sp>
      <p:sp>
        <p:nvSpPr>
          <p:cNvPr id="3" name="Title 1">
            <a:extLst>
              <a:ext uri="{FF2B5EF4-FFF2-40B4-BE49-F238E27FC236}">
                <a16:creationId xmlns:a16="http://schemas.microsoft.com/office/drawing/2014/main" id="{187AE07C-439A-5A7D-2B9F-BCBF0678C097}"/>
              </a:ext>
            </a:extLst>
          </p:cNvPr>
          <p:cNvSpPr txBox="1">
            <a:spLocks/>
          </p:cNvSpPr>
          <p:nvPr>
            <p:custDataLst>
              <p:tags r:id="rId4"/>
            </p:custDataLst>
          </p:nvPr>
        </p:nvSpPr>
        <p:spPr>
          <a:xfrm>
            <a:off x="572884" y="2754600"/>
            <a:ext cx="6104471" cy="719148"/>
          </a:xfrm>
          <a:prstGeom prst="rect">
            <a:avLst/>
          </a:prstGeom>
          <a:ln>
            <a:noFill/>
          </a:ln>
        </p:spPr>
        <p:txBody>
          <a:bodyPr vert="horz" wrap="square" lIns="91440" tIns="45720" rIns="91440" bIns="45720" numCol="1" rtlCol="0" anchor="b" anchorCtr="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46AD"/>
                </a:solidFill>
                <a:latin typeface="Myriad Pro" charset="0"/>
                <a:ea typeface="Myriad Pro" charset="0"/>
                <a:cs typeface="Myriad Pro" charset="0"/>
              </a:defRPr>
            </a:lvl1pPr>
          </a:lstStyle>
          <a:p>
            <a:r>
              <a:rPr lang="fr-CA" sz="2800" b="0" spc="75" dirty="0">
                <a:latin typeface="Myriad Pro"/>
                <a:cs typeface="Times New Roman"/>
              </a:rPr>
              <a:t>Projet sur les                               finalités d’apprentissage du CMFC</a:t>
            </a:r>
            <a:endParaRPr lang="fr-CA" sz="1400" b="0" spc="75" dirty="0">
              <a:latin typeface="Calibri"/>
              <a:cs typeface="Times New Roman"/>
            </a:endParaRPr>
          </a:p>
        </p:txBody>
      </p:sp>
      <p:sp>
        <p:nvSpPr>
          <p:cNvPr id="10" name="TextBox 9">
            <a:extLst>
              <a:ext uri="{FF2B5EF4-FFF2-40B4-BE49-F238E27FC236}">
                <a16:creationId xmlns:a16="http://schemas.microsoft.com/office/drawing/2014/main" id="{DB2DBCD0-AE5B-4A61-90AA-60AABF509E6B}"/>
              </a:ext>
            </a:extLst>
          </p:cNvPr>
          <p:cNvSpPr txBox="1"/>
          <p:nvPr>
            <p:custDataLst>
              <p:tags r:id="rId5"/>
            </p:custDataLst>
          </p:nvPr>
        </p:nvSpPr>
        <p:spPr>
          <a:xfrm>
            <a:off x="572884" y="4055398"/>
            <a:ext cx="5601873" cy="12618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CA" sz="2400" b="0" spc="75" dirty="0">
                <a:solidFill>
                  <a:schemeClr val="accent1">
                    <a:lumMod val="75000"/>
                  </a:schemeClr>
                </a:solidFill>
                <a:latin typeface="Myriad Pro"/>
                <a:cs typeface="Times New Roman"/>
              </a:rPr>
              <a:t>Printemps 2023</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i="0" u="none" strike="noStrike" kern="1200" cap="none" spc="75" normalizeH="0" baseline="0" noProof="0" dirty="0">
                <a:ln>
                  <a:noFill/>
                </a:ln>
                <a:solidFill>
                  <a:schemeClr val="accent1">
                    <a:lumMod val="75000"/>
                  </a:schemeClr>
                </a:solidFill>
                <a:effectLst/>
                <a:uLnTx/>
                <a:uFillTx/>
                <a:latin typeface="Myriad Pro"/>
                <a:ea typeface="+mn-ea"/>
                <a:cs typeface="Times New Roman"/>
              </a:rPr>
              <a:t>Mise à jour </a:t>
            </a:r>
            <a:endParaRPr kumimoji="0" lang="fr-CA" sz="2800" b="1" i="0" u="none" strike="noStrike" kern="1200" cap="none" spc="0" normalizeH="0" baseline="0" noProof="0" dirty="0">
              <a:ln>
                <a:noFill/>
              </a:ln>
              <a:solidFill>
                <a:srgbClr val="5B9BD5">
                  <a:lumMod val="50000"/>
                </a:srgbClr>
              </a:solidFill>
              <a:effectLst/>
              <a:uLnTx/>
              <a:uFillTx/>
              <a:latin typeface="Myriad Pro" panose="020B0503030403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5B9BD5">
                    <a:lumMod val="50000"/>
                  </a:srgbClr>
                </a:solidFill>
                <a:effectLst/>
                <a:uLnTx/>
                <a:uFillTx/>
                <a:latin typeface="Myriad Pro" panose="020B0503030403020204"/>
                <a:ea typeface="+mn-ea"/>
                <a:cs typeface="+mn-cs"/>
              </a:rPr>
              <a:t>www.cfpc.ca/fr/relevemf </a:t>
            </a:r>
          </a:p>
        </p:txBody>
      </p:sp>
    </p:spTree>
    <p:extLst>
      <p:ext uri="{BB962C8B-B14F-4D97-AF65-F5344CB8AC3E}">
        <p14:creationId xmlns:p14="http://schemas.microsoft.com/office/powerpoint/2010/main" val="278474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custDataLst>
              <p:tags r:id="rId1"/>
            </p:custDataLst>
          </p:nvPr>
        </p:nvSpPr>
        <p:spPr>
          <a:xfrm>
            <a:off x="740771" y="-219466"/>
            <a:ext cx="6452382" cy="2387600"/>
          </a:xfrm>
        </p:spPr>
        <p:txBody>
          <a:bodyPr>
            <a:normAutofit/>
          </a:bodyPr>
          <a:lstStyle/>
          <a:p>
            <a:r>
              <a:rPr lang="fr-CA" sz="8000" b="0" dirty="0"/>
              <a:t>Pourquoi ?</a:t>
            </a:r>
          </a:p>
        </p:txBody>
      </p:sp>
      <p:sp>
        <p:nvSpPr>
          <p:cNvPr id="4" name="Rectangle: Rounded Corners 3">
            <a:extLst>
              <a:ext uri="{FF2B5EF4-FFF2-40B4-BE49-F238E27FC236}">
                <a16:creationId xmlns:a16="http://schemas.microsoft.com/office/drawing/2014/main" id="{78C2E049-6E2B-9C80-AF99-8B52ED576E39}"/>
              </a:ext>
            </a:extLst>
          </p:cNvPr>
          <p:cNvSpPr/>
          <p:nvPr>
            <p:custDataLst>
              <p:tags r:id="rId2"/>
            </p:custDataLst>
          </p:nvPr>
        </p:nvSpPr>
        <p:spPr>
          <a:xfrm>
            <a:off x="740771" y="1860778"/>
            <a:ext cx="446539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rPr>
              <a:t>(prolonger la formation)</a:t>
            </a:r>
            <a:r>
              <a:rPr lang="en-US" dirty="0"/>
              <a:t>)</a:t>
            </a:r>
          </a:p>
        </p:txBody>
      </p:sp>
      <p:sp>
        <p:nvSpPr>
          <p:cNvPr id="6" name="Subtitle 5">
            <a:extLst>
              <a:ext uri="{FF2B5EF4-FFF2-40B4-BE49-F238E27FC236}">
                <a16:creationId xmlns:a16="http://schemas.microsoft.com/office/drawing/2014/main" id="{2518D5C9-278B-5CC1-7DCD-10075CB7350E}"/>
              </a:ext>
            </a:extLst>
          </p:cNvPr>
          <p:cNvSpPr>
            <a:spLocks noGrp="1"/>
          </p:cNvSpPr>
          <p:nvPr>
            <p:ph type="subTitle" idx="1"/>
            <p:custDataLst>
              <p:tags r:id="rId3"/>
            </p:custDataLst>
          </p:nvPr>
        </p:nvSpPr>
        <p:spPr>
          <a:xfrm>
            <a:off x="740771" y="2775178"/>
            <a:ext cx="5955070" cy="2781560"/>
          </a:xfrm>
        </p:spPr>
        <p:txBody>
          <a:bodyPr>
            <a:normAutofit/>
          </a:bodyPr>
          <a:lstStyle/>
          <a:p>
            <a:r>
              <a:rPr lang="fr-CA" dirty="0"/>
              <a:t>Dans un paradigme axé sur les compétences, le temps est une ressource. Prolonger la formation en médecine de famille permettra d’acquérir les nouvelles compétences requises et renforcera les expériences d’apprentissage. </a:t>
            </a:r>
          </a:p>
        </p:txBody>
      </p:sp>
    </p:spTree>
    <p:extLst>
      <p:ext uri="{BB962C8B-B14F-4D97-AF65-F5344CB8AC3E}">
        <p14:creationId xmlns:p14="http://schemas.microsoft.com/office/powerpoint/2010/main" val="22294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A981A3-3AFB-D627-9465-B5A264493BA1}"/>
              </a:ext>
            </a:extLst>
          </p:cNvPr>
          <p:cNvSpPr>
            <a:spLocks noGrp="1"/>
          </p:cNvSpPr>
          <p:nvPr>
            <p:ph type="ctrTitle"/>
            <p:custDataLst>
              <p:tags r:id="rId1"/>
            </p:custDataLst>
          </p:nvPr>
        </p:nvSpPr>
        <p:spPr>
          <a:xfrm>
            <a:off x="989427" y="1449141"/>
            <a:ext cx="7442305" cy="914400"/>
          </a:xfrm>
        </p:spPr>
        <p:txBody>
          <a:bodyPr>
            <a:normAutofit/>
          </a:bodyPr>
          <a:lstStyle/>
          <a:p>
            <a:r>
              <a:rPr lang="fr-CA" sz="4400" b="0" dirty="0"/>
              <a:t>Autres options :</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2"/>
            </p:custDataLst>
          </p:nvPr>
        </p:nvSpPr>
        <p:spPr>
          <a:xfrm>
            <a:off x="989427" y="2363541"/>
            <a:ext cx="6449341" cy="3407064"/>
          </a:xfrm>
        </p:spPr>
        <p:txBody>
          <a:bodyPr>
            <a:noAutofit/>
          </a:bodyPr>
          <a:lstStyle/>
          <a:p>
            <a:pPr marL="0" indent="0">
              <a:lnSpc>
                <a:spcPct val="150000"/>
              </a:lnSpc>
              <a:spcBef>
                <a:spcPts val="0"/>
              </a:spcBef>
              <a:buNone/>
            </a:pPr>
            <a:r>
              <a:rPr lang="fr-CA" sz="2000" b="1" dirty="0"/>
              <a:t>Les options suivantes ont été considérées :</a:t>
            </a:r>
          </a:p>
          <a:p>
            <a:pPr marL="342900" indent="-342900">
              <a:buFont typeface="Arial" panose="020B0604020202020204" pitchFamily="34" charset="0"/>
              <a:buChar char="•"/>
            </a:pPr>
            <a:r>
              <a:rPr lang="fr-CA" sz="1600" b="1" dirty="0"/>
              <a:t>Statu quo </a:t>
            </a:r>
            <a:r>
              <a:rPr lang="fr-CA" sz="1600" dirty="0"/>
              <a:t>— aucune prolongation de la durée de la formation</a:t>
            </a:r>
          </a:p>
          <a:p>
            <a:endParaRPr lang="fr-CA" sz="1600" dirty="0"/>
          </a:p>
          <a:p>
            <a:pPr marL="342900" indent="-342900">
              <a:buFont typeface="Arial" panose="020B0604020202020204" pitchFamily="34" charset="0"/>
              <a:buChar char="•"/>
            </a:pPr>
            <a:r>
              <a:rPr lang="fr-CA" sz="1600" b="1" dirty="0"/>
              <a:t>Flexibilité</a:t>
            </a:r>
            <a:r>
              <a:rPr lang="fr-CA" sz="1600" dirty="0"/>
              <a:t> — prolongation sur mesure en fonction des besoins d’apprentissage individuels</a:t>
            </a:r>
          </a:p>
          <a:p>
            <a:endParaRPr lang="fr-CA" sz="1600" dirty="0"/>
          </a:p>
          <a:p>
            <a:pPr marL="342900" indent="-342900">
              <a:buFont typeface="Arial" panose="020B0604020202020204" pitchFamily="34" charset="0"/>
              <a:buChar char="•"/>
            </a:pPr>
            <a:r>
              <a:rPr lang="fr-CA" sz="1600" b="1" dirty="0"/>
              <a:t>Fixe</a:t>
            </a:r>
            <a:r>
              <a:rPr lang="fr-CA" sz="1600" dirty="0"/>
              <a:t> — prolongation de la formation à trois ans. Cette option permet de mettre en œuvre les améliorations proposées et renforce la globalité de la formation</a:t>
            </a:r>
            <a:endParaRPr lang="fr-CA" dirty="0"/>
          </a:p>
        </p:txBody>
      </p:sp>
    </p:spTree>
    <p:extLst>
      <p:ext uri="{BB962C8B-B14F-4D97-AF65-F5344CB8AC3E}">
        <p14:creationId xmlns:p14="http://schemas.microsoft.com/office/powerpoint/2010/main" val="9379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D9E4C2-BF9A-787B-A15E-F05265856B40}"/>
              </a:ext>
            </a:extLst>
          </p:cNvPr>
          <p:cNvSpPr>
            <a:spLocks noGrp="1"/>
          </p:cNvSpPr>
          <p:nvPr>
            <p:ph type="ctrTitle"/>
            <p:custDataLst>
              <p:tags r:id="rId1"/>
            </p:custDataLst>
          </p:nvPr>
        </p:nvSpPr>
        <p:spPr>
          <a:xfrm>
            <a:off x="906010" y="1308830"/>
            <a:ext cx="7442305" cy="914400"/>
          </a:xfrm>
        </p:spPr>
        <p:txBody>
          <a:bodyPr>
            <a:normAutofit/>
          </a:bodyPr>
          <a:lstStyle/>
          <a:p>
            <a:r>
              <a:rPr lang="en-US" sz="4400" b="0" dirty="0"/>
              <a:t>Consultation :</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2"/>
            </p:custDataLst>
          </p:nvPr>
        </p:nvSpPr>
        <p:spPr>
          <a:xfrm>
            <a:off x="884323" y="2438401"/>
            <a:ext cx="7557033" cy="3226676"/>
          </a:xfrm>
        </p:spPr>
        <p:txBody>
          <a:bodyPr vert="horz" lIns="91440" tIns="45720" rIns="91440" bIns="45720" rtlCol="0" anchor="t">
            <a:normAutofit/>
          </a:bodyPr>
          <a:lstStyle/>
          <a:p>
            <a:r>
              <a:rPr lang="fr-CA" sz="2000" b="1" dirty="0">
                <a:latin typeface="Myriad Pro"/>
              </a:rPr>
              <a:t>Consultation sur les options avec des experts en la matière.</a:t>
            </a:r>
          </a:p>
          <a:p>
            <a:pPr marL="0" indent="0">
              <a:lnSpc>
                <a:spcPct val="150000"/>
              </a:lnSpc>
              <a:buNone/>
            </a:pPr>
            <a:r>
              <a:rPr lang="fr-CA" sz="2000" dirty="0">
                <a:latin typeface="Myriad Pro" panose="020B0503030403020204"/>
              </a:rPr>
              <a:t>Les experts en la matière :</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Chefs de département universitaire</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Directions des programmes de résidence</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Section des résidents du CMFC</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Section des étudiants en médecine du CMFC</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Groupe sur les cinq premières années de pratique du CMFC</a:t>
            </a:r>
          </a:p>
          <a:p>
            <a:endParaRPr lang="fr-CA" dirty="0"/>
          </a:p>
        </p:txBody>
      </p:sp>
    </p:spTree>
    <p:extLst>
      <p:ext uri="{BB962C8B-B14F-4D97-AF65-F5344CB8AC3E}">
        <p14:creationId xmlns:p14="http://schemas.microsoft.com/office/powerpoint/2010/main" val="413321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3D9D9C-F59D-3CD5-545A-3AE6FA4166E7}"/>
              </a:ext>
            </a:extLst>
          </p:cNvPr>
          <p:cNvSpPr txBox="1">
            <a:spLocks noGrp="1"/>
          </p:cNvSpPr>
          <p:nvPr>
            <p:ph type="title" idx="4294967295"/>
          </p:nvPr>
        </p:nvSpPr>
        <p:spPr>
          <a:xfrm>
            <a:off x="999937" y="731463"/>
            <a:ext cx="744230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3600" b="1" i="0" kern="1200">
                <a:solidFill>
                  <a:srgbClr val="0046AD"/>
                </a:solidFill>
                <a:latin typeface="Myriad Pro" charset="0"/>
                <a:ea typeface="Myriad Pro" charset="0"/>
                <a:cs typeface="Myriad Pro"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400" b="0" i="0" u="none" strike="noStrike" kern="1200" cap="none" spc="0" normalizeH="0" baseline="0" noProof="0" dirty="0">
                <a:ln>
                  <a:noFill/>
                </a:ln>
                <a:solidFill>
                  <a:srgbClr val="0046AD"/>
                </a:solidFill>
                <a:effectLst/>
                <a:uLnTx/>
                <a:uFillTx/>
                <a:latin typeface="Myriad Pro" charset="0"/>
                <a:ea typeface="Myriad Pro" charset="0"/>
                <a:cs typeface="Myriad Pro" charset="0"/>
              </a:rPr>
              <a:t>Renforcer la formation</a:t>
            </a:r>
          </a:p>
        </p:txBody>
      </p:sp>
      <p:sp>
        <p:nvSpPr>
          <p:cNvPr id="5" name="Rectangle: Rounded Corners 4">
            <a:extLst>
              <a:ext uri="{FF2B5EF4-FFF2-40B4-BE49-F238E27FC236}">
                <a16:creationId xmlns:a16="http://schemas.microsoft.com/office/drawing/2014/main" id="{59A6E89E-C977-D6EE-7932-C25A05B704F8}"/>
              </a:ext>
            </a:extLst>
          </p:cNvPr>
          <p:cNvSpPr/>
          <p:nvPr>
            <p:custDataLst>
              <p:tags r:id="rId1"/>
            </p:custDataLst>
          </p:nvPr>
        </p:nvSpPr>
        <p:spPr>
          <a:xfrm>
            <a:off x="999937" y="1465352"/>
            <a:ext cx="5477063"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solidFill>
                  <a:srgbClr val="4472C4"/>
                </a:solidFill>
                <a:latin typeface="Myriad Pro" panose="020B0503030403020204"/>
              </a:rPr>
              <a:t>Préparer les médecins de famille de demain à offrir des soins complets et globaux maintenant </a:t>
            </a:r>
            <a:r>
              <a:rPr lang="fr-CA" sz="1600" dirty="0">
                <a:solidFill>
                  <a:srgbClr val="4472C4"/>
                </a:solidFill>
              </a:rPr>
              <a:t>et à l’avenir. </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2"/>
            </p:custDataLst>
          </p:nvPr>
        </p:nvSpPr>
        <p:spPr>
          <a:xfrm>
            <a:off x="999937" y="2476586"/>
            <a:ext cx="9414598" cy="3252827"/>
          </a:xfrm>
        </p:spPr>
        <p:txBody>
          <a:bodyPr vert="horz" lIns="91440" tIns="45720" rIns="91440" bIns="45720" rtlCol="0" anchor="t">
            <a:normAutofit/>
          </a:bodyPr>
          <a:lstStyle/>
          <a:p>
            <a:r>
              <a:rPr lang="fr-CA" sz="2000" b="1" dirty="0">
                <a:latin typeface="Myriad Pro"/>
              </a:rPr>
              <a:t>Une prolongation fixe de trois ans a été recommandée par le Comité sur la spécialité de médecine de famille du CMFC et approuvée par le Conseil d’administration du CMFC</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L’étendue des changements requis (format et fonctions)</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Les améliorations deviennent obligatoires et non pas facultatives</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Une solution réalisable et moins coûteuse à administrer </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Une solution qui permet aux programmes de planifier leurs ententes de service auprès des hôpitaux et des communautés</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Une réduction de la stigmatisation des apprenants : Le besoin de plus de temps est normalisé</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Plus facile à expliquer aux décideurs et aux bailleurs de fonds et à planifier</a:t>
            </a:r>
          </a:p>
          <a:p>
            <a:pPr marL="742950" lvl="1" indent="-285750" algn="l">
              <a:buFont typeface="Arial" panose="020B0604020202020204" pitchFamily="34" charset="0"/>
              <a:buChar char="•"/>
            </a:pPr>
            <a:r>
              <a:rPr lang="fr-CA" sz="1600" dirty="0">
                <a:solidFill>
                  <a:schemeClr val="tx1">
                    <a:lumMod val="50000"/>
                    <a:lumOff val="50000"/>
                  </a:schemeClr>
                </a:solidFill>
                <a:latin typeface="Myriad Pro" panose="020B0503030403020204"/>
              </a:rPr>
              <a:t>Harmonisation avec d’autres pays selon l’examen de la situation internationale</a:t>
            </a:r>
          </a:p>
          <a:p>
            <a:endParaRPr lang="fr-CA" dirty="0"/>
          </a:p>
        </p:txBody>
      </p:sp>
    </p:spTree>
    <p:extLst>
      <p:ext uri="{BB962C8B-B14F-4D97-AF65-F5344CB8AC3E}">
        <p14:creationId xmlns:p14="http://schemas.microsoft.com/office/powerpoint/2010/main" val="95071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custDataLst>
              <p:tags r:id="rId1"/>
            </p:custDataLst>
          </p:nvPr>
        </p:nvSpPr>
        <p:spPr>
          <a:xfrm>
            <a:off x="989426" y="766877"/>
            <a:ext cx="9627239" cy="1595448"/>
          </a:xfrm>
        </p:spPr>
        <p:txBody>
          <a:bodyPr>
            <a:normAutofit/>
          </a:bodyPr>
          <a:lstStyle/>
          <a:p>
            <a:r>
              <a:rPr lang="fr-CA" sz="8000" b="0" dirty="0"/>
              <a:t>Comment et quand?</a:t>
            </a:r>
          </a:p>
        </p:txBody>
      </p:sp>
      <p:sp>
        <p:nvSpPr>
          <p:cNvPr id="4" name="Rectangle: Rounded Corners 3">
            <a:extLst>
              <a:ext uri="{FF2B5EF4-FFF2-40B4-BE49-F238E27FC236}">
                <a16:creationId xmlns:a16="http://schemas.microsoft.com/office/drawing/2014/main" id="{1D692942-790D-E0FF-2301-081286691ED5}"/>
              </a:ext>
            </a:extLst>
          </p:cNvPr>
          <p:cNvSpPr/>
          <p:nvPr>
            <p:custDataLst>
              <p:tags r:id="rId2"/>
            </p:custDataLst>
          </p:nvPr>
        </p:nvSpPr>
        <p:spPr>
          <a:xfrm>
            <a:off x="989426" y="2090476"/>
            <a:ext cx="446539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accent1"/>
                </a:solidFill>
                <a:latin typeface="Myriad Pro" panose="020B0503030403020204"/>
              </a:rPr>
              <a:t>(surviendront les changements)</a:t>
            </a:r>
            <a:r>
              <a:rPr lang="fr-CA" dirty="0">
                <a:latin typeface="Myriad Pro" panose="020B0503030403020204"/>
              </a:rPr>
              <a:t>)</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3"/>
            </p:custDataLst>
          </p:nvPr>
        </p:nvSpPr>
        <p:spPr>
          <a:xfrm>
            <a:off x="1093373" y="3004876"/>
            <a:ext cx="5852840" cy="2252133"/>
          </a:xfrm>
        </p:spPr>
        <p:txBody>
          <a:bodyPr>
            <a:normAutofit/>
          </a:bodyPr>
          <a:lstStyle/>
          <a:p>
            <a:pPr>
              <a:lnSpc>
                <a:spcPct val="150000"/>
              </a:lnSpc>
            </a:pPr>
            <a:r>
              <a:rPr lang="fr-CA" sz="1600" dirty="0">
                <a:effectLst/>
                <a:latin typeface="Myriad Pro" panose="020B0503030403020204"/>
                <a:ea typeface="Calibri" panose="020F0502020204030204" pitchFamily="34" charset="0"/>
                <a:cs typeface="Arial" panose="020B0604020202020204" pitchFamily="34" charset="0"/>
              </a:rPr>
              <a:t>Le CMFC n’a pas modifié les normes de formation et ne les changera pas jusqu’à ce que la direction soit claire</a:t>
            </a:r>
            <a:r>
              <a:rPr lang="fr-CA" sz="1600" dirty="0">
                <a:latin typeface="Myriad Pro" panose="020B0503030403020204"/>
                <a:ea typeface="Calibri" panose="020F0502020204030204" pitchFamily="34" charset="0"/>
                <a:cs typeface="Arial" panose="020B0604020202020204" pitchFamily="34" charset="0"/>
              </a:rPr>
              <a:t>, pas avant </a:t>
            </a:r>
            <a:r>
              <a:rPr lang="fr-CA" sz="1600" dirty="0">
                <a:effectLst/>
                <a:latin typeface="Myriad Pro" panose="020B0503030403020204"/>
                <a:ea typeface="Calibri" panose="020F0502020204030204" pitchFamily="34" charset="0"/>
                <a:cs typeface="Arial" panose="020B0604020202020204" pitchFamily="34" charset="0"/>
              </a:rPr>
              <a:t>2027. Nous nous sommes engagés à adopter une approche responsable, itérative et collaborative, combinée à une évaluation.</a:t>
            </a:r>
            <a:endParaRPr lang="fr-CA" sz="2000" dirty="0">
              <a:latin typeface="Myriad Pro" panose="020B0503030403020204"/>
            </a:endParaRPr>
          </a:p>
        </p:txBody>
      </p:sp>
    </p:spTree>
    <p:extLst>
      <p:ext uri="{BB962C8B-B14F-4D97-AF65-F5344CB8AC3E}">
        <p14:creationId xmlns:p14="http://schemas.microsoft.com/office/powerpoint/2010/main" val="101721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7748B396-D31B-124D-8BF6-1B9C71CB430F}"/>
              </a:ext>
              <a:ext uri="{C183D7F6-B498-43B3-948B-1728B52AA6E4}">
                <adec:decorative xmlns:adec="http://schemas.microsoft.com/office/drawing/2017/decorative" val="1"/>
              </a:ext>
            </a:extLst>
          </p:cNvPr>
          <p:cNvSpPr/>
          <p:nvPr>
            <p:custDataLst>
              <p:tags r:id="rId1"/>
            </p:custDataLst>
          </p:nvPr>
        </p:nvSpPr>
        <p:spPr>
          <a:xfrm>
            <a:off x="7580716" y="2443282"/>
            <a:ext cx="4395342" cy="3229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solidFill>
                <a:schemeClr val="tx1"/>
              </a:solidFill>
              <a:latin typeface="Myriad Pro" panose="020B0503030403020204"/>
            </a:endParaRPr>
          </a:p>
        </p:txBody>
      </p:sp>
      <p:sp>
        <p:nvSpPr>
          <p:cNvPr id="10" name="Rectangle: Rounded Corners 9">
            <a:extLst>
              <a:ext uri="{FF2B5EF4-FFF2-40B4-BE49-F238E27FC236}">
                <a16:creationId xmlns:a16="http://schemas.microsoft.com/office/drawing/2014/main" id="{8DB8395F-8FC3-086B-A960-E7E06F550C21}"/>
              </a:ext>
              <a:ext uri="{C183D7F6-B498-43B3-948B-1728B52AA6E4}">
                <adec:decorative xmlns:adec="http://schemas.microsoft.com/office/drawing/2017/decorative" val="1"/>
              </a:ext>
            </a:extLst>
          </p:cNvPr>
          <p:cNvSpPr/>
          <p:nvPr>
            <p:custDataLst>
              <p:tags r:id="rId2"/>
            </p:custDataLst>
          </p:nvPr>
        </p:nvSpPr>
        <p:spPr>
          <a:xfrm>
            <a:off x="5193124" y="2459663"/>
            <a:ext cx="2258675" cy="3229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9" name="Rectangle: Rounded Corners 8">
            <a:extLst>
              <a:ext uri="{FF2B5EF4-FFF2-40B4-BE49-F238E27FC236}">
                <a16:creationId xmlns:a16="http://schemas.microsoft.com/office/drawing/2014/main" id="{9BD85EB9-2E3D-08AB-1D1B-8C391CE970FA}"/>
              </a:ext>
              <a:ext uri="{C183D7F6-B498-43B3-948B-1728B52AA6E4}">
                <adec:decorative xmlns:adec="http://schemas.microsoft.com/office/drawing/2017/decorative" val="1"/>
              </a:ext>
            </a:extLst>
          </p:cNvPr>
          <p:cNvSpPr/>
          <p:nvPr>
            <p:custDataLst>
              <p:tags r:id="rId3"/>
            </p:custDataLst>
          </p:nvPr>
        </p:nvSpPr>
        <p:spPr>
          <a:xfrm>
            <a:off x="2682665" y="2443282"/>
            <a:ext cx="2258675" cy="3229729"/>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40" name="Rectangle: Rounded Corners 39">
            <a:extLst>
              <a:ext uri="{FF2B5EF4-FFF2-40B4-BE49-F238E27FC236}">
                <a16:creationId xmlns:a16="http://schemas.microsoft.com/office/drawing/2014/main" id="{12A13BB6-F4E5-3C3A-05E7-AE55B128EC4B}"/>
              </a:ext>
              <a:ext uri="{C183D7F6-B498-43B3-948B-1728B52AA6E4}">
                <adec:decorative xmlns:adec="http://schemas.microsoft.com/office/drawing/2017/decorative" val="1"/>
              </a:ext>
            </a:extLst>
          </p:cNvPr>
          <p:cNvSpPr/>
          <p:nvPr>
            <p:custDataLst>
              <p:tags r:id="rId4"/>
            </p:custDataLst>
          </p:nvPr>
        </p:nvSpPr>
        <p:spPr>
          <a:xfrm>
            <a:off x="215942" y="3300625"/>
            <a:ext cx="2258675" cy="1430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5"/>
            </p:custDataLst>
          </p:nvPr>
        </p:nvSpPr>
        <p:spPr>
          <a:xfrm>
            <a:off x="309607" y="291849"/>
            <a:ext cx="11095679" cy="760186"/>
          </a:xfrm>
        </p:spPr>
        <p:txBody>
          <a:bodyPr vert="horz" lIns="91440" tIns="45720" rIns="91440" bIns="45720" rtlCol="0" anchor="t">
            <a:normAutofit fontScale="90000"/>
          </a:bodyPr>
          <a:lstStyle/>
          <a:p>
            <a:r>
              <a:rPr lang="fr-CA" sz="4400" b="0" dirty="0">
                <a:solidFill>
                  <a:schemeClr val="accent1">
                    <a:lumMod val="75000"/>
                  </a:schemeClr>
                </a:solidFill>
                <a:latin typeface="Myriad Pro" panose="020B0503030403020204"/>
                <a:ea typeface="+mj-ea"/>
                <a:cs typeface="+mj-cs"/>
              </a:rPr>
              <a:t>Feuille de route du projet — Phase 2 (en cours)</a:t>
            </a:r>
          </a:p>
        </p:txBody>
      </p:sp>
      <p:sp>
        <p:nvSpPr>
          <p:cNvPr id="39" name="TextBox 38">
            <a:extLst>
              <a:ext uri="{FF2B5EF4-FFF2-40B4-BE49-F238E27FC236}">
                <a16:creationId xmlns:a16="http://schemas.microsoft.com/office/drawing/2014/main" id="{28DF248E-9C8C-F1CA-6437-8930101362E4}"/>
              </a:ext>
            </a:extLst>
          </p:cNvPr>
          <p:cNvSpPr txBox="1"/>
          <p:nvPr>
            <p:custDataLst>
              <p:tags r:id="rId6"/>
            </p:custDataLst>
          </p:nvPr>
        </p:nvSpPr>
        <p:spPr>
          <a:xfrm>
            <a:off x="397252" y="3411232"/>
            <a:ext cx="1896054" cy="1200329"/>
          </a:xfrm>
          <a:prstGeom prst="rect">
            <a:avLst/>
          </a:prstGeom>
          <a:noFill/>
        </p:spPr>
        <p:txBody>
          <a:bodyPr wrap="square" rtlCol="0">
            <a:spAutoFit/>
          </a:bodyPr>
          <a:lstStyle/>
          <a:p>
            <a:pPr algn="ctr"/>
            <a:r>
              <a:rPr lang="fr-CA" sz="1200" dirty="0">
                <a:latin typeface="Myriad Pro" panose="020B0503030403020204"/>
              </a:rPr>
              <a:t>Équipe de soins primaires transforme la façon dont les prestataires de soins primaires sont formés afin de travailler ensemble.</a:t>
            </a:r>
          </a:p>
        </p:txBody>
      </p:sp>
      <p:sp>
        <p:nvSpPr>
          <p:cNvPr id="35" name="Arrow: Right 34">
            <a:extLst>
              <a:ext uri="{FF2B5EF4-FFF2-40B4-BE49-F238E27FC236}">
                <a16:creationId xmlns:a16="http://schemas.microsoft.com/office/drawing/2014/main" id="{F73D8325-FA21-843A-E32A-54B324DA00B8}"/>
              </a:ext>
            </a:extLst>
          </p:cNvPr>
          <p:cNvSpPr/>
          <p:nvPr>
            <p:custDataLst>
              <p:tags r:id="rId7"/>
            </p:custDataLst>
          </p:nvPr>
        </p:nvSpPr>
        <p:spPr>
          <a:xfrm>
            <a:off x="2741729" y="996087"/>
            <a:ext cx="4606551" cy="531407"/>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latin typeface="Myriad Pro" panose="020B0503030403020204"/>
              </a:rPr>
              <a:t>Phase 2 — Exécution</a:t>
            </a:r>
          </a:p>
        </p:txBody>
      </p:sp>
      <p:sp>
        <p:nvSpPr>
          <p:cNvPr id="7" name="Rectangle: Rounded Corners 6">
            <a:extLst>
              <a:ext uri="{FF2B5EF4-FFF2-40B4-BE49-F238E27FC236}">
                <a16:creationId xmlns:a16="http://schemas.microsoft.com/office/drawing/2014/main" id="{331D1FFF-901E-A70E-7612-2E7D950B6E0F}"/>
              </a:ext>
            </a:extLst>
          </p:cNvPr>
          <p:cNvSpPr/>
          <p:nvPr>
            <p:custDataLst>
              <p:tags r:id="rId8"/>
            </p:custDataLst>
          </p:nvPr>
        </p:nvSpPr>
        <p:spPr>
          <a:xfrm>
            <a:off x="2728029" y="1548370"/>
            <a:ext cx="2258675" cy="773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2a. </a:t>
            </a:r>
            <a:r>
              <a:rPr lang="fr-CA" sz="1400" b="1" dirty="0">
                <a:latin typeface="Myriad Pro" panose="020B0503030403020204"/>
              </a:rPr>
              <a:t>Développer</a:t>
            </a:r>
          </a:p>
          <a:p>
            <a:pPr algn="ctr"/>
            <a:r>
              <a:rPr lang="fr-CA" sz="1100" b="1" dirty="0">
                <a:latin typeface="Myriad Pro" panose="020B0503030403020204"/>
              </a:rPr>
              <a:t>Comment y arriverons-nous?</a:t>
            </a:r>
          </a:p>
        </p:txBody>
      </p:sp>
      <p:sp>
        <p:nvSpPr>
          <p:cNvPr id="37" name="TextBox 36">
            <a:extLst>
              <a:ext uri="{FF2B5EF4-FFF2-40B4-BE49-F238E27FC236}">
                <a16:creationId xmlns:a16="http://schemas.microsoft.com/office/drawing/2014/main" id="{71F733D0-F4BB-08B3-9702-05B8B1955BAE}"/>
              </a:ext>
            </a:extLst>
          </p:cNvPr>
          <p:cNvSpPr txBox="1"/>
          <p:nvPr/>
        </p:nvSpPr>
        <p:spPr>
          <a:xfrm>
            <a:off x="2864424" y="2683609"/>
            <a:ext cx="1870704" cy="342139"/>
          </a:xfrm>
          <a:prstGeom prst="rect">
            <a:avLst/>
          </a:prstGeom>
          <a:noFill/>
        </p:spPr>
        <p:txBody>
          <a:bodyPr wrap="square" rtlCol="0">
            <a:spAutoFit/>
          </a:bodyPr>
          <a:lstStyle/>
          <a:p>
            <a:pPr algn="ctr"/>
            <a:r>
              <a:rPr lang="en-US" sz="1600" b="1" dirty="0">
                <a:latin typeface="Myriad Pro" panose="020B0503030403020204"/>
              </a:rPr>
              <a:t>Mars 2024</a:t>
            </a:r>
          </a:p>
        </p:txBody>
      </p:sp>
      <p:sp>
        <p:nvSpPr>
          <p:cNvPr id="38" name="TextBox 37">
            <a:extLst>
              <a:ext uri="{FF2B5EF4-FFF2-40B4-BE49-F238E27FC236}">
                <a16:creationId xmlns:a16="http://schemas.microsoft.com/office/drawing/2014/main" id="{C06BAE08-217C-B640-9434-D23AD4D3C8A7}"/>
              </a:ext>
            </a:extLst>
          </p:cNvPr>
          <p:cNvSpPr txBox="1"/>
          <p:nvPr/>
        </p:nvSpPr>
        <p:spPr>
          <a:xfrm>
            <a:off x="2449363" y="3171108"/>
            <a:ext cx="2626191" cy="887038"/>
          </a:xfrm>
          <a:prstGeom prst="rect">
            <a:avLst/>
          </a:prstGeom>
          <a:noFill/>
        </p:spPr>
        <p:txBody>
          <a:bodyPr wrap="square" rtlCol="0">
            <a:spAutoFit/>
          </a:bodyPr>
          <a:lstStyle/>
          <a:p>
            <a:pPr algn="ctr">
              <a:lnSpc>
                <a:spcPct val="200000"/>
              </a:lnSpc>
            </a:pPr>
            <a:r>
              <a:rPr lang="fr-CA" sz="1400" dirty="0">
                <a:latin typeface="Myriad Pro" panose="020B0503030403020204"/>
              </a:rPr>
              <a:t>Programme renouvelé</a:t>
            </a:r>
          </a:p>
          <a:p>
            <a:pPr algn="ctr">
              <a:lnSpc>
                <a:spcPct val="200000"/>
              </a:lnSpc>
            </a:pPr>
            <a:r>
              <a:rPr lang="fr-CA" sz="1400" dirty="0">
                <a:latin typeface="Myriad Pro" panose="020B0503030403020204"/>
              </a:rPr>
              <a:t>Gestion du changement</a:t>
            </a:r>
          </a:p>
        </p:txBody>
      </p:sp>
      <p:sp>
        <p:nvSpPr>
          <p:cNvPr id="4" name="Rectangle 3">
            <a:extLst>
              <a:ext uri="{FF2B5EF4-FFF2-40B4-BE49-F238E27FC236}">
                <a16:creationId xmlns:a16="http://schemas.microsoft.com/office/drawing/2014/main" id="{57D84BDD-CE8C-DB08-4054-A511115B7F23}"/>
              </a:ext>
            </a:extLst>
          </p:cNvPr>
          <p:cNvSpPr/>
          <p:nvPr/>
        </p:nvSpPr>
        <p:spPr>
          <a:xfrm>
            <a:off x="2685189" y="3945454"/>
            <a:ext cx="223077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Myriad Pro" panose="020B0503030403020204"/>
              </a:rPr>
              <a:t>Évaluation du développement</a:t>
            </a:r>
            <a:endParaRPr lang="fr-CA" dirty="0"/>
          </a:p>
        </p:txBody>
      </p:sp>
      <p:sp>
        <p:nvSpPr>
          <p:cNvPr id="8" name="Rectangle: Rounded Corners 7">
            <a:extLst>
              <a:ext uri="{FF2B5EF4-FFF2-40B4-BE49-F238E27FC236}">
                <a16:creationId xmlns:a16="http://schemas.microsoft.com/office/drawing/2014/main" id="{6DC347BB-34CE-3DBF-1A7B-D020BA10C96E}"/>
              </a:ext>
            </a:extLst>
          </p:cNvPr>
          <p:cNvSpPr/>
          <p:nvPr>
            <p:custDataLst>
              <p:tags r:id="rId9"/>
            </p:custDataLst>
          </p:nvPr>
        </p:nvSpPr>
        <p:spPr>
          <a:xfrm>
            <a:off x="5100184" y="1548370"/>
            <a:ext cx="2258675" cy="773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CA" sz="1400" b="1" dirty="0">
                <a:latin typeface="Myriad Pro" panose="020B0503030403020204"/>
              </a:rPr>
              <a:t>2b. Livrer  </a:t>
            </a:r>
          </a:p>
          <a:p>
            <a:pPr algn="ctr"/>
            <a:r>
              <a:rPr lang="fr-CA" sz="1100" b="1" dirty="0">
                <a:latin typeface="Myriad Pro" panose="020B0503030403020204"/>
              </a:rPr>
              <a:t>Quand y arriverons-nous? Comment savoir si nous avons réussi?</a:t>
            </a:r>
          </a:p>
        </p:txBody>
      </p:sp>
      <p:sp>
        <p:nvSpPr>
          <p:cNvPr id="42" name="TextBox 41">
            <a:extLst>
              <a:ext uri="{FF2B5EF4-FFF2-40B4-BE49-F238E27FC236}">
                <a16:creationId xmlns:a16="http://schemas.microsoft.com/office/drawing/2014/main" id="{7B095713-07F1-A0F5-6595-5C344558BD08}"/>
              </a:ext>
            </a:extLst>
          </p:cNvPr>
          <p:cNvSpPr txBox="1"/>
          <p:nvPr>
            <p:custDataLst>
              <p:tags r:id="rId10"/>
            </p:custDataLst>
          </p:nvPr>
        </p:nvSpPr>
        <p:spPr>
          <a:xfrm>
            <a:off x="5358775" y="2683608"/>
            <a:ext cx="1927372" cy="342139"/>
          </a:xfrm>
          <a:prstGeom prst="rect">
            <a:avLst/>
          </a:prstGeom>
          <a:noFill/>
        </p:spPr>
        <p:txBody>
          <a:bodyPr wrap="square" rtlCol="0">
            <a:spAutoFit/>
          </a:bodyPr>
          <a:lstStyle/>
          <a:p>
            <a:pPr algn="ctr"/>
            <a:r>
              <a:rPr lang="en-US" sz="1600" b="1" dirty="0">
                <a:latin typeface="Myriad Pro" panose="020B0503030403020204"/>
                <a:cs typeface="Dreaming Outloud Pro" panose="03050502040302030504" pitchFamily="66" charset="0"/>
              </a:rPr>
              <a:t>2024–2027</a:t>
            </a:r>
          </a:p>
        </p:txBody>
      </p:sp>
      <p:sp>
        <p:nvSpPr>
          <p:cNvPr id="43" name="TextBox 42">
            <a:extLst>
              <a:ext uri="{FF2B5EF4-FFF2-40B4-BE49-F238E27FC236}">
                <a16:creationId xmlns:a16="http://schemas.microsoft.com/office/drawing/2014/main" id="{2DDEF15A-7F66-187F-F24D-FA8A3F1060FE}"/>
              </a:ext>
            </a:extLst>
          </p:cNvPr>
          <p:cNvSpPr txBox="1"/>
          <p:nvPr>
            <p:custDataLst>
              <p:tags r:id="rId11"/>
            </p:custDataLst>
          </p:nvPr>
        </p:nvSpPr>
        <p:spPr>
          <a:xfrm>
            <a:off x="5358775" y="3394112"/>
            <a:ext cx="1927372" cy="523220"/>
          </a:xfrm>
          <a:prstGeom prst="rect">
            <a:avLst/>
          </a:prstGeom>
          <a:noFill/>
        </p:spPr>
        <p:txBody>
          <a:bodyPr wrap="square" lIns="91440" tIns="45720" rIns="91440" bIns="45720" rtlCol="0" anchor="t">
            <a:spAutoFit/>
          </a:bodyPr>
          <a:lstStyle/>
          <a:p>
            <a:pPr algn="ctr"/>
            <a:r>
              <a:rPr lang="fr-CA" sz="1400" dirty="0">
                <a:latin typeface="Myriad Pro" panose="020B0503030403020204"/>
                <a:cs typeface="Dreaming Outloud Pro"/>
              </a:rPr>
              <a:t>Planification de la mise en œuvre</a:t>
            </a:r>
            <a:endParaRPr lang="fr-CA" sz="1400" dirty="0">
              <a:latin typeface="Myriad Pro" panose="020B0503030403020204"/>
              <a:cs typeface="Dreaming Outloud Pro" panose="03050502040302030504" pitchFamily="66" charset="0"/>
            </a:endParaRPr>
          </a:p>
        </p:txBody>
      </p:sp>
      <p:sp>
        <p:nvSpPr>
          <p:cNvPr id="11" name="Rectangle 10">
            <a:extLst>
              <a:ext uri="{FF2B5EF4-FFF2-40B4-BE49-F238E27FC236}">
                <a16:creationId xmlns:a16="http://schemas.microsoft.com/office/drawing/2014/main" id="{C24AD08A-02C8-4BDB-F58E-792967964B2D}"/>
              </a:ext>
            </a:extLst>
          </p:cNvPr>
          <p:cNvSpPr/>
          <p:nvPr>
            <p:custDataLst>
              <p:tags r:id="rId12"/>
            </p:custDataLst>
          </p:nvPr>
        </p:nvSpPr>
        <p:spPr>
          <a:xfrm>
            <a:off x="5300752" y="3835761"/>
            <a:ext cx="214532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Myriad Pro" panose="020B0503030403020204"/>
              </a:rPr>
              <a:t>Évaluation des résultats</a:t>
            </a:r>
            <a:endParaRPr lang="fr-CA" dirty="0"/>
          </a:p>
        </p:txBody>
      </p:sp>
      <p:sp>
        <p:nvSpPr>
          <p:cNvPr id="24" name="Rectangle: Rounded Corners 23">
            <a:extLst>
              <a:ext uri="{FF2B5EF4-FFF2-40B4-BE49-F238E27FC236}">
                <a16:creationId xmlns:a16="http://schemas.microsoft.com/office/drawing/2014/main" id="{A5B2BF05-31BE-2654-1FCB-F60B009E6EF6}"/>
              </a:ext>
            </a:extLst>
          </p:cNvPr>
          <p:cNvSpPr/>
          <p:nvPr>
            <p:custDataLst>
              <p:tags r:id="rId13"/>
            </p:custDataLst>
          </p:nvPr>
        </p:nvSpPr>
        <p:spPr>
          <a:xfrm>
            <a:off x="7671404" y="1533639"/>
            <a:ext cx="4304654" cy="793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400" b="1" dirty="0">
                <a:latin typeface="Myriad Pro" panose="020B0503030403020204"/>
              </a:rPr>
              <a:t>Finalités d’apprentissage</a:t>
            </a:r>
            <a:endParaRPr lang="fr-CA" sz="1400" dirty="0">
              <a:latin typeface="Myriad Pro" panose="020B0503030403020204"/>
            </a:endParaRPr>
          </a:p>
        </p:txBody>
      </p:sp>
      <p:sp>
        <p:nvSpPr>
          <p:cNvPr id="44" name="TextBox 43">
            <a:extLst>
              <a:ext uri="{FF2B5EF4-FFF2-40B4-BE49-F238E27FC236}">
                <a16:creationId xmlns:a16="http://schemas.microsoft.com/office/drawing/2014/main" id="{4DD86592-2EFF-9098-C61E-5FD503395E28}"/>
              </a:ext>
            </a:extLst>
          </p:cNvPr>
          <p:cNvSpPr txBox="1"/>
          <p:nvPr>
            <p:custDataLst>
              <p:tags r:id="rId14"/>
            </p:custDataLst>
          </p:nvPr>
        </p:nvSpPr>
        <p:spPr>
          <a:xfrm>
            <a:off x="8401306" y="2677377"/>
            <a:ext cx="2611025" cy="338554"/>
          </a:xfrm>
          <a:prstGeom prst="rect">
            <a:avLst/>
          </a:prstGeom>
          <a:noFill/>
        </p:spPr>
        <p:txBody>
          <a:bodyPr wrap="square" rtlCol="0">
            <a:spAutoFit/>
          </a:bodyPr>
          <a:lstStyle/>
          <a:p>
            <a:r>
              <a:rPr lang="en-US" sz="1600" b="1" dirty="0">
                <a:latin typeface="Myriad Pro" panose="020B0503030403020204"/>
              </a:rPr>
              <a:t>2030 : </a:t>
            </a:r>
            <a:r>
              <a:rPr lang="fr-CA" sz="1600" dirty="0">
                <a:latin typeface="Myriad Pro" panose="020B0503030403020204"/>
              </a:rPr>
              <a:t>Premiers diplômés</a:t>
            </a:r>
          </a:p>
        </p:txBody>
      </p:sp>
      <p:sp>
        <p:nvSpPr>
          <p:cNvPr id="6" name="TextBox 5">
            <a:extLst>
              <a:ext uri="{FF2B5EF4-FFF2-40B4-BE49-F238E27FC236}">
                <a16:creationId xmlns:a16="http://schemas.microsoft.com/office/drawing/2014/main" id="{14B82948-3B74-333F-AFF8-32E826A93AAB}"/>
              </a:ext>
            </a:extLst>
          </p:cNvPr>
          <p:cNvSpPr txBox="1"/>
          <p:nvPr>
            <p:custDataLst>
              <p:tags r:id="rId15"/>
            </p:custDataLst>
          </p:nvPr>
        </p:nvSpPr>
        <p:spPr>
          <a:xfrm>
            <a:off x="7951372" y="3134091"/>
            <a:ext cx="3060959" cy="523220"/>
          </a:xfrm>
          <a:prstGeom prst="rect">
            <a:avLst/>
          </a:prstGeom>
          <a:noFill/>
        </p:spPr>
        <p:txBody>
          <a:bodyPr wrap="square" lIns="91440" tIns="45720" rIns="91440" bIns="45720" rtlCol="0" anchor="t">
            <a:spAutoFit/>
          </a:bodyPr>
          <a:lstStyle/>
          <a:p>
            <a:r>
              <a:rPr lang="fr-CA" sz="1400" b="1" dirty="0">
                <a:latin typeface="Myriad Pro" panose="020B0503030403020204"/>
              </a:rPr>
              <a:t>Création d’une évaluation nationale pour surveiller :</a:t>
            </a:r>
            <a:endParaRPr lang="fr-CA" sz="1200" b="1" dirty="0">
              <a:latin typeface="Myriad Pro" panose="020B0503030403020204"/>
            </a:endParaRPr>
          </a:p>
        </p:txBody>
      </p:sp>
      <p:sp>
        <p:nvSpPr>
          <p:cNvPr id="12" name="TextBox 11">
            <a:extLst>
              <a:ext uri="{FF2B5EF4-FFF2-40B4-BE49-F238E27FC236}">
                <a16:creationId xmlns:a16="http://schemas.microsoft.com/office/drawing/2014/main" id="{F86BFE06-0E5A-4031-087D-45849D2EECA4}"/>
              </a:ext>
            </a:extLst>
          </p:cNvPr>
          <p:cNvSpPr txBox="1"/>
          <p:nvPr>
            <p:custDataLst>
              <p:tags r:id="rId16"/>
            </p:custDataLst>
          </p:nvPr>
        </p:nvSpPr>
        <p:spPr>
          <a:xfrm>
            <a:off x="8212697" y="3666264"/>
            <a:ext cx="3425651" cy="193899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CA" sz="1200" dirty="0">
                <a:latin typeface="Myriad Pro" panose="020B0503030403020204"/>
              </a:rPr>
              <a:t>L’état de préparation des diplômés et leurs connaissances des nouveaux domaines d’habiletés</a:t>
            </a:r>
          </a:p>
          <a:p>
            <a:pPr marL="171450" indent="-171450">
              <a:buFont typeface="Arial" panose="020B0604020202020204" pitchFamily="34" charset="0"/>
              <a:buChar char="•"/>
            </a:pPr>
            <a:r>
              <a:rPr lang="fr-CA" sz="1200" dirty="0">
                <a:latin typeface="Myriad Pro" panose="020B0503030403020204"/>
              </a:rPr>
              <a:t>La combinaison, la portée de la pratique et la répartition des médecins de famille</a:t>
            </a:r>
          </a:p>
          <a:p>
            <a:pPr marL="171450" indent="-171450">
              <a:buFont typeface="Arial" panose="020B0604020202020204" pitchFamily="34" charset="0"/>
              <a:buChar char="•"/>
            </a:pPr>
            <a:r>
              <a:rPr lang="fr-CA" sz="1200" dirty="0">
                <a:latin typeface="Myriad Pro" panose="020B0503030403020204"/>
              </a:rPr>
              <a:t>Le mieux-être et la satisfaction des médecins de famille</a:t>
            </a:r>
          </a:p>
          <a:p>
            <a:pPr marL="171450" indent="-171450">
              <a:buFont typeface="Arial" panose="020B0604020202020204" pitchFamily="34" charset="0"/>
              <a:buChar char="•"/>
            </a:pPr>
            <a:r>
              <a:rPr lang="fr-CA" sz="1200" dirty="0">
                <a:latin typeface="Myriad Pro" panose="020B0503030403020204"/>
              </a:rPr>
              <a:t>Les possibilités pour les médecins de famille de travailler dans des modèles bien soutenus, fondés sur le travail d’équipe</a:t>
            </a:r>
          </a:p>
        </p:txBody>
      </p:sp>
      <p:pic>
        <p:nvPicPr>
          <p:cNvPr id="3" name="Picture 5">
            <a:extLst>
              <a:ext uri="{FF2B5EF4-FFF2-40B4-BE49-F238E27FC236}">
                <a16:creationId xmlns:a16="http://schemas.microsoft.com/office/drawing/2014/main" id="{1AEBAC80-DFB6-A637-376E-48FFB3F378D8}"/>
              </a:ext>
              <a:ext uri="{C183D7F6-B498-43B3-948B-1728B52AA6E4}">
                <adec:decorative xmlns:adec="http://schemas.microsoft.com/office/drawing/2017/decorative" val="1"/>
              </a:ext>
            </a:extLst>
          </p:cNvPr>
          <p:cNvPicPr>
            <a:picLocks noChangeAspect="1" noChangeArrowheads="1"/>
          </p:cNvPicPr>
          <p:nvPr>
            <p:custDataLst>
              <p:tags r:id="rId17"/>
            </p:custDataLst>
          </p:nvPr>
        </p:nvPicPr>
        <p:blipFill rotWithShape="1">
          <a:blip r:embed="rId21">
            <a:extLst>
              <a:ext uri="{28A0092B-C50C-407E-A947-70E740481C1C}">
                <a14:useLocalDpi xmlns:a14="http://schemas.microsoft.com/office/drawing/2010/main" val="0"/>
              </a:ext>
            </a:extLst>
          </a:blip>
          <a:srcRect r="3180"/>
          <a:stretch/>
        </p:blipFill>
        <p:spPr bwMode="auto">
          <a:xfrm>
            <a:off x="383116" y="2520822"/>
            <a:ext cx="1921406" cy="75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a:extLst>
              <a:ext uri="{FF2B5EF4-FFF2-40B4-BE49-F238E27FC236}">
                <a16:creationId xmlns:a16="http://schemas.microsoft.com/office/drawing/2014/main" id="{DE5FC150-0B70-C261-14C2-14C1391B36F8}"/>
              </a:ext>
              <a:ext uri="{C183D7F6-B498-43B3-948B-1728B52AA6E4}">
                <adec:decorative xmlns:adec="http://schemas.microsoft.com/office/drawing/2017/decorative" val="1"/>
              </a:ext>
            </a:extLst>
          </p:cNvPr>
          <p:cNvPicPr>
            <a:picLocks noChangeAspect="1" noChangeArrowheads="1"/>
          </p:cNvPicPr>
          <p:nvPr>
            <p:custDataLst>
              <p:tags r:id="rId18"/>
            </p:custDataLst>
          </p:nvPr>
        </p:nvPicPr>
        <p:blipFill>
          <a:blip r:embed="rId22">
            <a:extLst>
              <a:ext uri="{28A0092B-C50C-407E-A947-70E740481C1C}">
                <a14:useLocalDpi xmlns:a14="http://schemas.microsoft.com/office/drawing/2010/main" val="0"/>
              </a:ext>
            </a:extLst>
          </a:blip>
          <a:srcRect/>
          <a:stretch>
            <a:fillRect/>
          </a:stretch>
        </p:blipFill>
        <p:spPr bwMode="auto">
          <a:xfrm rot="-2580000">
            <a:off x="2311524" y="1567977"/>
            <a:ext cx="537288" cy="78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8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B4C361-DACA-B394-57B0-5CD8050B156B}"/>
              </a:ext>
            </a:extLst>
          </p:cNvPr>
          <p:cNvSpPr>
            <a:spLocks noGrp="1"/>
          </p:cNvSpPr>
          <p:nvPr>
            <p:ph type="ctrTitle"/>
            <p:custDataLst>
              <p:tags r:id="rId1"/>
            </p:custDataLst>
          </p:nvPr>
        </p:nvSpPr>
        <p:spPr>
          <a:xfrm>
            <a:off x="658686" y="830525"/>
            <a:ext cx="5878038" cy="2387600"/>
          </a:xfrm>
        </p:spPr>
        <p:txBody>
          <a:bodyPr anchor="ctr">
            <a:normAutofit fontScale="90000"/>
          </a:bodyPr>
          <a:lstStyle/>
          <a:p>
            <a:r>
              <a:rPr lang="fr-CA" sz="4400" b="0" dirty="0">
                <a:solidFill>
                  <a:schemeClr val="accent1">
                    <a:lumMod val="75000"/>
                  </a:schemeClr>
                </a:solidFill>
                <a:latin typeface="Myriad Pro" panose="020B0503030403020204"/>
                <a:ea typeface="+mj-lt"/>
                <a:cs typeface="+mj-lt"/>
              </a:rPr>
              <a:t>Qu’en est-il de la formation pour les compétences avancées? </a:t>
            </a:r>
            <a:br>
              <a:rPr lang="en-US" dirty="0">
                <a:solidFill>
                  <a:schemeClr val="accent1">
                    <a:lumMod val="75000"/>
                  </a:schemeClr>
                </a:solidFill>
                <a:latin typeface="Myriad Pro" panose="020B0503030403020204"/>
                <a:ea typeface="+mj-lt"/>
                <a:cs typeface="+mj-lt"/>
              </a:rPr>
            </a:br>
            <a:endParaRPr lang="en-US" dirty="0">
              <a:solidFill>
                <a:schemeClr val="accent1">
                  <a:lumMod val="75000"/>
                </a:schemeClr>
              </a:solidFill>
              <a:latin typeface="Myriad Pro" panose="020B0503030403020204"/>
            </a:endParaRPr>
          </a:p>
        </p:txBody>
      </p:sp>
      <p:sp>
        <p:nvSpPr>
          <p:cNvPr id="13" name="Content Placeholder 2">
            <a:extLst>
              <a:ext uri="{FF2B5EF4-FFF2-40B4-BE49-F238E27FC236}">
                <a16:creationId xmlns:a16="http://schemas.microsoft.com/office/drawing/2014/main" id="{55B363BD-D60C-CD29-1483-AB0F581A6AAC}"/>
              </a:ext>
            </a:extLst>
          </p:cNvPr>
          <p:cNvSpPr>
            <a:spLocks noGrp="1"/>
          </p:cNvSpPr>
          <p:nvPr>
            <p:ph type="subTitle" idx="1"/>
            <p:custDataLst>
              <p:tags r:id="rId2"/>
            </p:custDataLst>
          </p:nvPr>
        </p:nvSpPr>
        <p:spPr>
          <a:xfrm>
            <a:off x="472090" y="2657755"/>
            <a:ext cx="5623910" cy="2781560"/>
          </a:xfrm>
        </p:spPr>
        <p:txBody>
          <a:bodyPr anchor="ctr">
            <a:normAutofit/>
          </a:bodyPr>
          <a:lstStyle/>
          <a:p>
            <a:pPr marL="457200" indent="-457200">
              <a:buFont typeface="Arial" panose="020B0604020202020204" pitchFamily="34" charset="0"/>
              <a:buChar char="•"/>
            </a:pPr>
            <a:r>
              <a:rPr lang="fr-CA" sz="1600" dirty="0"/>
              <a:t>Attention renouvelée sur la pratique et le leadership avancés dans des domaines spécifiques</a:t>
            </a:r>
          </a:p>
          <a:p>
            <a:pPr marL="457200" indent="-457200">
              <a:buFont typeface="Arial" panose="020B0604020202020204" pitchFamily="34" charset="0"/>
              <a:buChar char="•"/>
            </a:pPr>
            <a:r>
              <a:rPr lang="fr-CA" sz="1600" dirty="0"/>
              <a:t>Le temps additionnel ne servira pas à l’obtention d’un certificat de compétence additionnelle (CCA) pour tous, mais peut raccourcir un programme menant à un CCA</a:t>
            </a:r>
            <a:endParaRPr lang="en-US" sz="1600" dirty="0"/>
          </a:p>
          <a:p>
            <a:pPr marL="457200" indent="-457200">
              <a:buFont typeface="Arial" panose="020B0604020202020204" pitchFamily="34" charset="0"/>
              <a:buChar char="•"/>
            </a:pPr>
            <a:r>
              <a:rPr lang="en-US" sz="1600" dirty="0"/>
              <a:t>La </a:t>
            </a:r>
            <a:r>
              <a:rPr lang="fr-CA" sz="1600" dirty="0"/>
              <a:t>phase 2 de PFA portera également sur les changements à la formation en compétences additionnelles, et nous en saurons davantage d’ici mars 2024 </a:t>
            </a:r>
          </a:p>
        </p:txBody>
      </p:sp>
      <p:pic>
        <p:nvPicPr>
          <p:cNvPr id="6" name="Picture 5">
            <a:extLst>
              <a:ext uri="{FF2B5EF4-FFF2-40B4-BE49-F238E27FC236}">
                <a16:creationId xmlns:a16="http://schemas.microsoft.com/office/drawing/2014/main" id="{989AE887-6290-6F23-4D4D-A259276A4B90}"/>
              </a:ext>
              <a:ext uri="{C183D7F6-B498-43B3-948B-1728B52AA6E4}">
                <adec:decorative xmlns:adec="http://schemas.microsoft.com/office/drawing/2017/decorative" val="1"/>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909634" y="1313234"/>
            <a:ext cx="5267528" cy="3511685"/>
          </a:xfrm>
          <a:prstGeom prst="rect">
            <a:avLst/>
          </a:prstGeom>
        </p:spPr>
      </p:pic>
    </p:spTree>
    <p:extLst>
      <p:ext uri="{BB962C8B-B14F-4D97-AF65-F5344CB8AC3E}">
        <p14:creationId xmlns:p14="http://schemas.microsoft.com/office/powerpoint/2010/main" val="191109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custDataLst>
              <p:tags r:id="rId1"/>
            </p:custDataLst>
          </p:nvPr>
        </p:nvSpPr>
        <p:spPr>
          <a:xfrm>
            <a:off x="947386" y="821020"/>
            <a:ext cx="8247706" cy="2387600"/>
          </a:xfrm>
        </p:spPr>
        <p:txBody>
          <a:bodyPr>
            <a:normAutofit/>
          </a:bodyPr>
          <a:lstStyle/>
          <a:p>
            <a:r>
              <a:rPr lang="fr-CA" sz="4800" b="0" dirty="0">
                <a:latin typeface="Myriad Pro"/>
              </a:rPr>
              <a:t>Écrivez-nous pour obtenir des ressources et de l’information additionnelles</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2"/>
            </p:custDataLst>
          </p:nvPr>
        </p:nvSpPr>
        <p:spPr>
          <a:xfrm>
            <a:off x="1051770" y="3308258"/>
            <a:ext cx="6949230" cy="2252133"/>
          </a:xfrm>
        </p:spPr>
        <p:txBody>
          <a:bodyPr vert="horz" lIns="91440" tIns="45720" rIns="91440" bIns="45720" rtlCol="0" anchor="t">
            <a:normAutofit/>
          </a:bodyPr>
          <a:lstStyle/>
          <a:p>
            <a:pPr>
              <a:lnSpc>
                <a:spcPct val="150000"/>
              </a:lnSpc>
            </a:pPr>
            <a:r>
              <a:rPr lang="fr-CA" sz="2200" dirty="0">
                <a:latin typeface="Myriad Pro" panose="020B0503030403020204"/>
                <a:ea typeface="Calibri" panose="020F0502020204030204" pitchFamily="34" charset="0"/>
                <a:cs typeface="Arial"/>
              </a:rPr>
              <a:t>Site Web du projet </a:t>
            </a:r>
            <a:r>
              <a:rPr lang="fr-CA" sz="2200" dirty="0">
                <a:effectLst/>
                <a:latin typeface="Myriad Pro" panose="020B0503030403020204"/>
                <a:ea typeface="Calibri" panose="020F0502020204030204" pitchFamily="34" charset="0"/>
                <a:cs typeface="Arial"/>
              </a:rPr>
              <a:t>: </a:t>
            </a:r>
            <a:r>
              <a:rPr lang="fr-CA" sz="2200" dirty="0">
                <a:latin typeface="Myriad Pro" panose="020B0503030403020204"/>
                <a:ea typeface="Calibri" panose="020F0502020204030204" pitchFamily="34" charset="0"/>
                <a:cs typeface="Arial"/>
                <a:hlinkClick r:id="rId5"/>
              </a:rPr>
              <a:t>www.cfpc.ca/futurefp</a:t>
            </a:r>
            <a:r>
              <a:rPr lang="fr-CA" sz="2200" dirty="0">
                <a:latin typeface="Myriad Pro" panose="020B0503030403020204"/>
                <a:ea typeface="Calibri" panose="020F0502020204030204" pitchFamily="34" charset="0"/>
                <a:cs typeface="Arial"/>
              </a:rPr>
              <a:t> </a:t>
            </a:r>
            <a:endParaRPr lang="fr-CA" sz="2200" dirty="0">
              <a:effectLst/>
              <a:latin typeface="Myriad Pro" panose="020B0503030403020204"/>
              <a:ea typeface="Calibri" panose="020F0502020204030204" pitchFamily="34" charset="0"/>
              <a:cs typeface="Arial" panose="020B0604020202020204" pitchFamily="34" charset="0"/>
            </a:endParaRPr>
          </a:p>
          <a:p>
            <a:pPr>
              <a:lnSpc>
                <a:spcPct val="150000"/>
              </a:lnSpc>
            </a:pPr>
            <a:r>
              <a:rPr lang="fr-CA" sz="2200" dirty="0">
                <a:latin typeface="Myriad Pro"/>
                <a:cs typeface="Arial"/>
              </a:rPr>
              <a:t>Courriel de l’équipe du projet : </a:t>
            </a:r>
            <a:r>
              <a:rPr lang="fr-CA" sz="2200" dirty="0" err="1">
                <a:latin typeface="Myriad Pro"/>
                <a:cs typeface="Arial"/>
                <a:hlinkClick r:id="rId6"/>
              </a:rPr>
              <a:t>academicfm</a:t>
            </a:r>
            <a:r>
              <a:rPr lang="en-CA" sz="2200" dirty="0">
                <a:latin typeface="Myriad Pro"/>
                <a:cs typeface="Arial"/>
                <a:hlinkClick r:id="rId6"/>
              </a:rPr>
              <a:t>@cfpc.ca</a:t>
            </a:r>
            <a:r>
              <a:rPr lang="en-CA" sz="2200" dirty="0">
                <a:latin typeface="Myriad Pro"/>
                <a:cs typeface="Arial"/>
              </a:rPr>
              <a:t> </a:t>
            </a:r>
            <a:endParaRPr lang="en-US" sz="2200" i="1" dirty="0"/>
          </a:p>
        </p:txBody>
      </p:sp>
    </p:spTree>
    <p:extLst>
      <p:ext uri="{BB962C8B-B14F-4D97-AF65-F5344CB8AC3E}">
        <p14:creationId xmlns:p14="http://schemas.microsoft.com/office/powerpoint/2010/main" val="119970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701769" y="794006"/>
            <a:ext cx="6097771" cy="3163224"/>
          </a:xfrm>
        </p:spPr>
        <p:txBody>
          <a:bodyPr vert="horz" lIns="91440" tIns="45720" rIns="91440" bIns="45720" rtlCol="0" anchor="t">
            <a:normAutofit/>
          </a:bodyPr>
          <a:lstStyle/>
          <a:p>
            <a:pPr defTabSz="914400" eaLnBrk="1" hangingPunct="1"/>
            <a:br>
              <a:rPr lang="fr-CA" sz="4800" b="0" dirty="0">
                <a:solidFill>
                  <a:schemeClr val="tx1"/>
                </a:solidFill>
                <a:latin typeface="Myriad Pro" panose="020B0503030403020204"/>
                <a:ea typeface="+mj-ea"/>
                <a:cs typeface="+mj-cs"/>
              </a:rPr>
            </a:br>
            <a:r>
              <a:rPr lang="fr-CA" sz="4400" b="0" dirty="0">
                <a:solidFill>
                  <a:schemeClr val="accent1">
                    <a:lumMod val="75000"/>
                  </a:schemeClr>
                </a:solidFill>
                <a:latin typeface="Myriad Pro" panose="020B0503030403020204"/>
                <a:ea typeface="+mj-ea"/>
                <a:cs typeface="+mj-cs"/>
              </a:rPr>
              <a:t>Nous devons investir en éducation, maintenant</a:t>
            </a:r>
          </a:p>
        </p:txBody>
      </p:sp>
      <p:sp>
        <p:nvSpPr>
          <p:cNvPr id="14" name="TextBox 13">
            <a:extLst>
              <a:ext uri="{FF2B5EF4-FFF2-40B4-BE49-F238E27FC236}">
                <a16:creationId xmlns:a16="http://schemas.microsoft.com/office/drawing/2014/main" id="{DF99B034-485E-41D5-8615-0D19F6206E01}"/>
              </a:ext>
            </a:extLst>
          </p:cNvPr>
          <p:cNvSpPr txBox="1"/>
          <p:nvPr>
            <p:custDataLst>
              <p:tags r:id="rId2"/>
            </p:custDataLst>
          </p:nvPr>
        </p:nvSpPr>
        <p:spPr>
          <a:xfrm>
            <a:off x="701769" y="3080067"/>
            <a:ext cx="4716537" cy="2585323"/>
          </a:xfrm>
          <a:prstGeom prst="rect">
            <a:avLst/>
          </a:prstGeom>
          <a:noFill/>
        </p:spPr>
        <p:txBody>
          <a:bodyPr wrap="square">
            <a:spAutoFit/>
          </a:bodyPr>
          <a:lstStyle/>
          <a:p>
            <a:r>
              <a:rPr lang="fr-CA" sz="1800" dirty="0">
                <a:solidFill>
                  <a:schemeClr val="tx1">
                    <a:lumMod val="50000"/>
                    <a:lumOff val="50000"/>
                  </a:schemeClr>
                </a:solidFill>
                <a:effectLst/>
                <a:latin typeface="Myriad Pro" panose="020B0503030403020204"/>
              </a:rPr>
              <a:t>Nous avons besoin de médecins de famille qui offrent des soins complets et globaux. Ceci requiert </a:t>
            </a:r>
            <a:r>
              <a:rPr lang="fr-CA" dirty="0">
                <a:solidFill>
                  <a:schemeClr val="tx1">
                    <a:lumMod val="50000"/>
                    <a:lumOff val="50000"/>
                  </a:schemeClr>
                </a:solidFill>
                <a:latin typeface="Myriad Pro" panose="020B0503030403020204"/>
              </a:rPr>
              <a:t>des changements transformatifs.</a:t>
            </a:r>
            <a:endParaRPr lang="fr-CA" sz="1800" dirty="0">
              <a:solidFill>
                <a:schemeClr val="tx1">
                  <a:lumMod val="50000"/>
                  <a:lumOff val="50000"/>
                </a:schemeClr>
              </a:solidFill>
              <a:effectLst/>
              <a:latin typeface="Myriad Pro" panose="020B0503030403020204"/>
            </a:endParaRPr>
          </a:p>
          <a:p>
            <a:endParaRPr lang="fr-CA" dirty="0">
              <a:solidFill>
                <a:schemeClr val="tx1">
                  <a:lumMod val="50000"/>
                  <a:lumOff val="50000"/>
                </a:schemeClr>
              </a:solidFill>
              <a:latin typeface="Myriad Pro" panose="020B0503030403020204"/>
            </a:endParaRPr>
          </a:p>
          <a:p>
            <a:r>
              <a:rPr lang="fr-CA" sz="1800" dirty="0">
                <a:solidFill>
                  <a:schemeClr val="tx1">
                    <a:lumMod val="50000"/>
                    <a:lumOff val="50000"/>
                  </a:schemeClr>
                </a:solidFill>
                <a:effectLst/>
                <a:latin typeface="Myriad Pro" panose="020B0503030403020204"/>
              </a:rPr>
              <a:t>L’éducation est une condition préalable au succès. Pour un système différent à l’avenir, nous devons investir dans l’éducation, maintenant. </a:t>
            </a:r>
            <a:endParaRPr lang="fr-CA" sz="2800" dirty="0">
              <a:solidFill>
                <a:schemeClr val="tx1">
                  <a:lumMod val="50000"/>
                  <a:lumOff val="50000"/>
                </a:schemeClr>
              </a:solidFill>
              <a:latin typeface="Myriad Pro" panose="020B0503030403020204"/>
            </a:endParaRPr>
          </a:p>
        </p:txBody>
      </p:sp>
      <p:grpSp>
        <p:nvGrpSpPr>
          <p:cNvPr id="7" name="Group 6">
            <a:extLst>
              <a:ext uri="{FF2B5EF4-FFF2-40B4-BE49-F238E27FC236}">
                <a16:creationId xmlns:a16="http://schemas.microsoft.com/office/drawing/2014/main" id="{BEABAEE6-0A21-E6F0-F88D-D5FD396322C0}"/>
              </a:ext>
              <a:ext uri="{C183D7F6-B498-43B3-948B-1728B52AA6E4}">
                <adec:decorative xmlns:adec="http://schemas.microsoft.com/office/drawing/2017/decorative" val="1"/>
              </a:ext>
            </a:extLst>
          </p:cNvPr>
          <p:cNvGrpSpPr/>
          <p:nvPr/>
        </p:nvGrpSpPr>
        <p:grpSpPr>
          <a:xfrm>
            <a:off x="6856144" y="2113004"/>
            <a:ext cx="4808706" cy="3163224"/>
            <a:chOff x="6856144" y="2113004"/>
            <a:chExt cx="4808706" cy="3163224"/>
          </a:xfrm>
        </p:grpSpPr>
        <p:pic>
          <p:nvPicPr>
            <p:cNvPr id="6" name="Picture 5">
              <a:extLst>
                <a:ext uri="{FF2B5EF4-FFF2-40B4-BE49-F238E27FC236}">
                  <a16:creationId xmlns:a16="http://schemas.microsoft.com/office/drawing/2014/main" id="{DBEB1AF5-46CE-167D-D070-680F631765D9}"/>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56177" b="48751"/>
            <a:stretch/>
          </p:blipFill>
          <p:spPr>
            <a:xfrm>
              <a:off x="6856144" y="2113004"/>
              <a:ext cx="4808706" cy="3163224"/>
            </a:xfrm>
            <a:prstGeom prst="rect">
              <a:avLst/>
            </a:prstGeom>
          </p:spPr>
        </p:pic>
        <p:sp>
          <p:nvSpPr>
            <p:cNvPr id="3" name="Rectangle 2">
              <a:extLst>
                <a:ext uri="{FF2B5EF4-FFF2-40B4-BE49-F238E27FC236}">
                  <a16:creationId xmlns:a16="http://schemas.microsoft.com/office/drawing/2014/main" id="{201BCABD-8EC9-1B41-5B57-2EE06533C81F}"/>
                </a:ext>
                <a:ext uri="{C183D7F6-B498-43B3-948B-1728B52AA6E4}">
                  <adec:decorative xmlns:adec="http://schemas.microsoft.com/office/drawing/2017/decorative" val="1"/>
                </a:ext>
              </a:extLst>
            </p:cNvPr>
            <p:cNvSpPr/>
            <p:nvPr/>
          </p:nvSpPr>
          <p:spPr>
            <a:xfrm>
              <a:off x="8426415" y="3265418"/>
              <a:ext cx="1928546" cy="1853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lumMod val="25000"/>
                    </a:schemeClr>
                  </a:solidFill>
                  <a:latin typeface="Modern Love Caps" panose="020F0502020204030204" pitchFamily="82" charset="0"/>
                </a:rPr>
                <a:t>Santé pour tous!</a:t>
              </a:r>
            </a:p>
          </p:txBody>
        </p:sp>
      </p:grpSp>
    </p:spTree>
    <p:extLst>
      <p:ext uri="{BB962C8B-B14F-4D97-AF65-F5344CB8AC3E}">
        <p14:creationId xmlns:p14="http://schemas.microsoft.com/office/powerpoint/2010/main" val="12555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480507" y="1056950"/>
            <a:ext cx="6281176" cy="1862595"/>
          </a:xfrm>
        </p:spPr>
        <p:txBody>
          <a:bodyPr vert="horz" lIns="91440" tIns="45720" rIns="91440" bIns="45720" rtlCol="0" anchor="t">
            <a:normAutofit fontScale="90000"/>
          </a:bodyPr>
          <a:lstStyle/>
          <a:p>
            <a:pPr defTabSz="914400" eaLnBrk="1" hangingPunct="1"/>
            <a:r>
              <a:rPr lang="fr-CA" sz="4400" b="0" dirty="0">
                <a:solidFill>
                  <a:schemeClr val="accent1">
                    <a:lumMod val="75000"/>
                  </a:schemeClr>
                </a:solidFill>
                <a:latin typeface="Myriad Pro" panose="020B0503030403020204"/>
                <a:ea typeface="+mj-ea"/>
                <a:cs typeface="+mj-cs"/>
              </a:rPr>
              <a:t>L’épuisement professionnel est répandu chez les médecins de famille</a:t>
            </a:r>
          </a:p>
        </p:txBody>
      </p:sp>
      <p:sp>
        <p:nvSpPr>
          <p:cNvPr id="14" name="TextBox 13">
            <a:extLst>
              <a:ext uri="{FF2B5EF4-FFF2-40B4-BE49-F238E27FC236}">
                <a16:creationId xmlns:a16="http://schemas.microsoft.com/office/drawing/2014/main" id="{DF99B034-485E-41D5-8615-0D19F6206E01}"/>
              </a:ext>
            </a:extLst>
          </p:cNvPr>
          <p:cNvSpPr txBox="1"/>
          <p:nvPr>
            <p:custDataLst>
              <p:tags r:id="rId2"/>
            </p:custDataLst>
          </p:nvPr>
        </p:nvSpPr>
        <p:spPr>
          <a:xfrm>
            <a:off x="480507" y="2919545"/>
            <a:ext cx="5757370" cy="2585323"/>
          </a:xfrm>
          <a:prstGeom prst="rect">
            <a:avLst/>
          </a:prstGeom>
          <a:noFill/>
        </p:spPr>
        <p:txBody>
          <a:bodyPr wrap="square">
            <a:spAutoFit/>
          </a:bodyPr>
          <a:lstStyle/>
          <a:p>
            <a:pPr marL="285750" indent="-285750">
              <a:buFont typeface="Arial" panose="020B0604020202020204" pitchFamily="34" charset="0"/>
              <a:buChar char="•"/>
            </a:pPr>
            <a:r>
              <a:rPr lang="fr-CA" sz="1800" dirty="0">
                <a:solidFill>
                  <a:schemeClr val="tx1">
                    <a:lumMod val="50000"/>
                    <a:lumOff val="50000"/>
                  </a:schemeClr>
                </a:solidFill>
                <a:effectLst/>
                <a:latin typeface="Myriad Pro" panose="020B0503030403020204"/>
              </a:rPr>
              <a:t>Le CMFC milite pour des changements au système de santé</a:t>
            </a:r>
          </a:p>
          <a:p>
            <a:endParaRPr lang="fr-CA" sz="1800" dirty="0">
              <a:solidFill>
                <a:schemeClr val="tx1">
                  <a:lumMod val="50000"/>
                  <a:lumOff val="50000"/>
                </a:schemeClr>
              </a:solidFill>
              <a:effectLst/>
              <a:latin typeface="Myriad Pro" panose="020B0503030403020204"/>
            </a:endParaRPr>
          </a:p>
          <a:p>
            <a:pPr marL="285750" indent="-285750">
              <a:buFont typeface="Arial" panose="020B0604020202020204" pitchFamily="34" charset="0"/>
              <a:buChar char="•"/>
            </a:pPr>
            <a:r>
              <a:rPr lang="fr-CA" sz="1800" dirty="0">
                <a:solidFill>
                  <a:schemeClr val="tx1">
                    <a:lumMod val="50000"/>
                    <a:lumOff val="50000"/>
                  </a:schemeClr>
                </a:solidFill>
                <a:effectLst/>
                <a:latin typeface="Myriad Pro" panose="020B0503030403020204"/>
              </a:rPr>
              <a:t>L’éducation est une condition préalable à la transformation du système de santé</a:t>
            </a:r>
          </a:p>
          <a:p>
            <a:endParaRPr lang="fr-CA" sz="1800" dirty="0">
              <a:solidFill>
                <a:schemeClr val="tx1">
                  <a:lumMod val="50000"/>
                  <a:lumOff val="50000"/>
                </a:schemeClr>
              </a:solidFill>
              <a:effectLst/>
              <a:latin typeface="Myriad Pro" panose="020B0503030403020204"/>
            </a:endParaRPr>
          </a:p>
          <a:p>
            <a:pPr marL="285750" indent="-285750">
              <a:buFont typeface="Arial" panose="020B0604020202020204" pitchFamily="34" charset="0"/>
              <a:buChar char="•"/>
            </a:pPr>
            <a:r>
              <a:rPr lang="fr-CA" dirty="0">
                <a:solidFill>
                  <a:schemeClr val="tx1">
                    <a:lumMod val="50000"/>
                    <a:lumOff val="50000"/>
                  </a:schemeClr>
                </a:solidFill>
                <a:latin typeface="Myriad Pro" panose="020B0503030403020204"/>
              </a:rPr>
              <a:t>Le soutien requis pour une pratique viable et l’importance de prendre soin de soi avec compassion commencent pendant la résidence</a:t>
            </a:r>
            <a:endParaRPr lang="fr-CA" sz="2800" dirty="0">
              <a:solidFill>
                <a:schemeClr val="tx1">
                  <a:lumMod val="50000"/>
                  <a:lumOff val="50000"/>
                </a:schemeClr>
              </a:solidFill>
              <a:latin typeface="Myriad Pro" panose="020B0503030403020204"/>
            </a:endParaRPr>
          </a:p>
        </p:txBody>
      </p:sp>
      <p:pic>
        <p:nvPicPr>
          <p:cNvPr id="5" name="Picture 4">
            <a:extLst>
              <a:ext uri="{FF2B5EF4-FFF2-40B4-BE49-F238E27FC236}">
                <a16:creationId xmlns:a16="http://schemas.microsoft.com/office/drawing/2014/main" id="{4C566228-3DB1-6DFC-12BB-470CD336806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944497" y="1336748"/>
            <a:ext cx="5247503" cy="3624146"/>
          </a:xfrm>
          <a:prstGeom prst="rect">
            <a:avLst/>
          </a:prstGeom>
        </p:spPr>
      </p:pic>
    </p:spTree>
    <p:extLst>
      <p:ext uri="{BB962C8B-B14F-4D97-AF65-F5344CB8AC3E}">
        <p14:creationId xmlns:p14="http://schemas.microsoft.com/office/powerpoint/2010/main" val="209501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custDataLst>
              <p:tags r:id="rId1"/>
            </p:custDataLst>
          </p:nvPr>
        </p:nvSpPr>
        <p:spPr>
          <a:xfrm>
            <a:off x="890573" y="0"/>
            <a:ext cx="6452382" cy="2387600"/>
          </a:xfrm>
        </p:spPr>
        <p:txBody>
          <a:bodyPr>
            <a:normAutofit/>
          </a:bodyPr>
          <a:lstStyle/>
          <a:p>
            <a:r>
              <a:rPr lang="fr-CA" sz="8000" b="0" dirty="0"/>
              <a:t>C’est quoi ?</a:t>
            </a:r>
          </a:p>
        </p:txBody>
      </p:sp>
      <p:sp>
        <p:nvSpPr>
          <p:cNvPr id="4" name="Rectangle: Rounded Corners 3">
            <a:extLst>
              <a:ext uri="{FF2B5EF4-FFF2-40B4-BE49-F238E27FC236}">
                <a16:creationId xmlns:a16="http://schemas.microsoft.com/office/drawing/2014/main" id="{3E249FD6-BBFE-EA4D-CCD5-E32334E57D90}"/>
              </a:ext>
            </a:extLst>
          </p:cNvPr>
          <p:cNvSpPr/>
          <p:nvPr>
            <p:custDataLst>
              <p:tags r:id="rId2"/>
            </p:custDataLst>
          </p:nvPr>
        </p:nvSpPr>
        <p:spPr>
          <a:xfrm>
            <a:off x="890573" y="2093144"/>
            <a:ext cx="490474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accent1"/>
                </a:solidFill>
                <a:latin typeface="Myriad Pro" panose="020B0503030403020204"/>
              </a:rPr>
              <a:t>(le Projet sur les finalités d’apprentissage)</a:t>
            </a:r>
            <a:r>
              <a:rPr lang="fr-CA" dirty="0">
                <a:latin typeface="Myriad Pro" panose="020B0503030403020204"/>
              </a:rPr>
              <a:t>)</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custDataLst>
              <p:tags r:id="rId3"/>
            </p:custDataLst>
          </p:nvPr>
        </p:nvSpPr>
        <p:spPr>
          <a:xfrm>
            <a:off x="989427" y="3007544"/>
            <a:ext cx="6452382" cy="2781560"/>
          </a:xfrm>
        </p:spPr>
        <p:txBody>
          <a:bodyPr>
            <a:normAutofit/>
          </a:bodyPr>
          <a:lstStyle/>
          <a:p>
            <a:r>
              <a:rPr lang="fr-FR" sz="1800" dirty="0">
                <a:latin typeface="Myriad Pro" panose="020B0503030403020204"/>
              </a:rPr>
              <a:t>En 2018, le Collège des médecins de famille du Canada (CMFC) a commandé le </a:t>
            </a:r>
            <a:r>
              <a:rPr lang="fr-FR" sz="1800" dirty="0">
                <a:solidFill>
                  <a:srgbClr val="4472C4"/>
                </a:solidFill>
                <a:latin typeface="Myriad Pro" panose="020B0503030403020204"/>
              </a:rPr>
              <a:t>Projet sur les finalités de l’apprentissage </a:t>
            </a:r>
            <a:r>
              <a:rPr lang="fr-FR" sz="1800" dirty="0">
                <a:latin typeface="Myriad Pro" panose="020B0503030403020204"/>
              </a:rPr>
              <a:t>(PFA) pour faire un examen critique de la formation des résidents en médecine de famille en cette période de changements et de défis pour la discipline.</a:t>
            </a:r>
            <a:endParaRPr lang="en-US" sz="1800" dirty="0">
              <a:latin typeface="Myriad Pro" panose="020B0503030403020204"/>
            </a:endParaRPr>
          </a:p>
          <a:p>
            <a:r>
              <a:rPr lang="fr-FR" sz="1800" dirty="0">
                <a:latin typeface="Myriad Pro" panose="020B0503030403020204"/>
              </a:rPr>
              <a:t>L’objectif était de préciser les buts et les finalités de l’apprentissage et de déterminer si la formation devait évoluer pour répondre aux </a:t>
            </a:r>
            <a:r>
              <a:rPr lang="fr-FR" sz="1800" dirty="0">
                <a:solidFill>
                  <a:srgbClr val="4472C4"/>
                </a:solidFill>
                <a:latin typeface="Myriad Pro" panose="020B0503030403020204"/>
              </a:rPr>
              <a:t>besoins de la société </a:t>
            </a:r>
            <a:r>
              <a:rPr lang="fr-FR" sz="1800" dirty="0">
                <a:latin typeface="Myriad Pro" panose="020B0503030403020204"/>
              </a:rPr>
              <a:t>et de quelle façon, le cas échéant.</a:t>
            </a:r>
            <a:endParaRPr lang="en-US" sz="1800" dirty="0">
              <a:latin typeface="Myriad Pro" panose="020B0503030403020204"/>
            </a:endParaRPr>
          </a:p>
        </p:txBody>
      </p:sp>
    </p:spTree>
    <p:extLst>
      <p:ext uri="{BB962C8B-B14F-4D97-AF65-F5344CB8AC3E}">
        <p14:creationId xmlns:p14="http://schemas.microsoft.com/office/powerpoint/2010/main" val="132615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320045" y="511054"/>
            <a:ext cx="5222911" cy="760186"/>
          </a:xfrm>
        </p:spPr>
        <p:txBody>
          <a:bodyPr vert="horz" lIns="91440" tIns="45720" rIns="91440" bIns="45720" rtlCol="0" anchor="t">
            <a:normAutofit/>
          </a:bodyPr>
          <a:lstStyle/>
          <a:p>
            <a:pPr defTabSz="914400" eaLnBrk="1" hangingPunct="1"/>
            <a:r>
              <a:rPr lang="fr-CA" sz="4400" b="0" dirty="0">
                <a:solidFill>
                  <a:schemeClr val="accent1">
                    <a:lumMod val="75000"/>
                  </a:schemeClr>
                </a:solidFill>
                <a:latin typeface="Myriad Pro" panose="020B0503030403020204"/>
                <a:ea typeface="+mj-ea"/>
                <a:cs typeface="+mj-cs"/>
              </a:rPr>
              <a:t>Survol du projet</a:t>
            </a:r>
          </a:p>
        </p:txBody>
      </p:sp>
      <p:sp>
        <p:nvSpPr>
          <p:cNvPr id="28" name="Rectangle 27">
            <a:extLst>
              <a:ext uri="{FF2B5EF4-FFF2-40B4-BE49-F238E27FC236}">
                <a16:creationId xmlns:a16="http://schemas.microsoft.com/office/drawing/2014/main" id="{A7F5AD57-7132-116C-DC1B-2EECC5CB286B}"/>
              </a:ext>
            </a:extLst>
          </p:cNvPr>
          <p:cNvSpPr/>
          <p:nvPr>
            <p:custDataLst>
              <p:tags r:id="rId2"/>
            </p:custDataLst>
          </p:nvPr>
        </p:nvSpPr>
        <p:spPr>
          <a:xfrm>
            <a:off x="3367824" y="1226393"/>
            <a:ext cx="8392757" cy="572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u="none" strike="noStrike" kern="1200" cap="none" spc="0" normalizeH="0" baseline="0" dirty="0">
                <a:ln>
                  <a:noFill/>
                </a:ln>
                <a:solidFill>
                  <a:schemeClr val="tx1"/>
                </a:solidFill>
                <a:effectLst/>
                <a:uLnTx/>
                <a:uFillTx/>
                <a:latin typeface="Myriad Pro" panose="020B0503030403020204"/>
                <a:ea typeface="+mn-ea"/>
                <a:cs typeface="+mn-cs"/>
              </a:rPr>
              <a:t>PHASE 1. </a:t>
            </a:r>
            <a:r>
              <a:rPr kumimoji="0" lang="fr-CA" sz="2400" b="0" u="none" strike="noStrike" kern="1200" cap="none" spc="0" normalizeH="0" baseline="0" dirty="0">
                <a:ln>
                  <a:noFill/>
                </a:ln>
                <a:solidFill>
                  <a:schemeClr val="tx1"/>
                </a:solidFill>
                <a:effectLst/>
                <a:uLnTx/>
                <a:uFillTx/>
                <a:latin typeface="Myriad Pro" panose="020B0503030403020204"/>
                <a:ea typeface="+mn-ea"/>
                <a:cs typeface="+mn-cs"/>
              </a:rPr>
              <a:t>Analyse et recommandations (terminée) </a:t>
            </a:r>
          </a:p>
        </p:txBody>
      </p:sp>
      <p:pic>
        <p:nvPicPr>
          <p:cNvPr id="9" name="Graphic 8">
            <a:extLst>
              <a:ext uri="{FF2B5EF4-FFF2-40B4-BE49-F238E27FC236}">
                <a16:creationId xmlns:a16="http://schemas.microsoft.com/office/drawing/2014/main" id="{20A48FF3-012F-F549-2110-297A19914D8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5187" y="2527985"/>
            <a:ext cx="308991" cy="308991"/>
          </a:xfrm>
          <a:prstGeom prst="rect">
            <a:avLst/>
          </a:prstGeom>
        </p:spPr>
      </p:pic>
      <p:pic>
        <p:nvPicPr>
          <p:cNvPr id="10" name="Graphic 9">
            <a:extLst>
              <a:ext uri="{FF2B5EF4-FFF2-40B4-BE49-F238E27FC236}">
                <a16:creationId xmlns:a16="http://schemas.microsoft.com/office/drawing/2014/main" id="{2834428F-650F-1BA5-1B67-B17D2F599F9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75187" y="2149516"/>
            <a:ext cx="308991" cy="308991"/>
          </a:xfrm>
          <a:prstGeom prst="rect">
            <a:avLst/>
          </a:prstGeom>
        </p:spPr>
      </p:pic>
      <p:pic>
        <p:nvPicPr>
          <p:cNvPr id="11" name="Graphic 10">
            <a:extLst>
              <a:ext uri="{FF2B5EF4-FFF2-40B4-BE49-F238E27FC236}">
                <a16:creationId xmlns:a16="http://schemas.microsoft.com/office/drawing/2014/main" id="{F2EDF304-DCB5-657C-2831-F1C26590DAF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75187" y="1771047"/>
            <a:ext cx="308991" cy="308991"/>
          </a:xfrm>
          <a:prstGeom prst="rect">
            <a:avLst/>
          </a:prstGeom>
        </p:spPr>
      </p:pic>
      <p:sp>
        <p:nvSpPr>
          <p:cNvPr id="12" name="TextBox 11">
            <a:extLst>
              <a:ext uri="{FF2B5EF4-FFF2-40B4-BE49-F238E27FC236}">
                <a16:creationId xmlns:a16="http://schemas.microsoft.com/office/drawing/2014/main" id="{B4615956-0FAB-3941-9642-A839F4CFCF13}"/>
              </a:ext>
            </a:extLst>
          </p:cNvPr>
          <p:cNvSpPr txBox="1"/>
          <p:nvPr/>
        </p:nvSpPr>
        <p:spPr>
          <a:xfrm>
            <a:off x="3836439" y="1759910"/>
            <a:ext cx="77762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prstClr val="black"/>
                </a:solidFill>
                <a:latin typeface="Myriad Pro" panose="020B0503030403020204"/>
              </a:rPr>
              <a:t>Qu’est-ce que nous espérons réaliser dans la formation en résidence ? </a:t>
            </a:r>
            <a:r>
              <a:rPr lang="fr-CA" sz="1200" b="1" dirty="0">
                <a:solidFill>
                  <a:prstClr val="black"/>
                </a:solidFill>
                <a:latin typeface="Myriad Pro" panose="020B0503030403020204"/>
              </a:rPr>
              <a:t>Profil de formation pour la résidence</a:t>
            </a:r>
            <a:endParaRPr kumimoji="0" lang="fr-CA" sz="1200" b="1" u="none" strike="noStrike" kern="1200" cap="none" spc="0" normalizeH="0" baseline="0" noProof="0" dirty="0">
              <a:ln>
                <a:noFill/>
              </a:ln>
              <a:solidFill>
                <a:prstClr val="black"/>
              </a:solidFill>
              <a:effectLst/>
              <a:uLnTx/>
              <a:uFillTx/>
              <a:latin typeface="Myriad Pro" panose="020B0503030403020204"/>
              <a:ea typeface="+mn-ea"/>
              <a:cs typeface="+mn-cs"/>
            </a:endParaRPr>
          </a:p>
        </p:txBody>
      </p:sp>
      <p:sp>
        <p:nvSpPr>
          <p:cNvPr id="13" name="TextBox 12">
            <a:extLst>
              <a:ext uri="{FF2B5EF4-FFF2-40B4-BE49-F238E27FC236}">
                <a16:creationId xmlns:a16="http://schemas.microsoft.com/office/drawing/2014/main" id="{2C0A50FD-72A5-71FE-AF6A-CAEEAF0D0AB3}"/>
              </a:ext>
            </a:extLst>
          </p:cNvPr>
          <p:cNvSpPr txBox="1"/>
          <p:nvPr/>
        </p:nvSpPr>
        <p:spPr>
          <a:xfrm>
            <a:off x="3836440" y="2149516"/>
            <a:ext cx="77762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prstClr val="black"/>
                </a:solidFill>
                <a:latin typeface="Myriad Pro" panose="020B0503030403020204"/>
              </a:rPr>
              <a:t>Comment allons-nous y parvenir ? Un examen critique de la formation actuelle. </a:t>
            </a:r>
            <a:r>
              <a:rPr lang="fr-CA" sz="1200" b="1" dirty="0">
                <a:solidFill>
                  <a:prstClr val="black"/>
                </a:solidFill>
                <a:latin typeface="Myriad Pro" panose="020B0503030403020204"/>
              </a:rPr>
              <a:t>Synthèses des données. </a:t>
            </a:r>
            <a:endParaRPr kumimoji="0" lang="fr-CA" sz="1200" b="1" u="none" strike="noStrike" kern="1200" cap="none" spc="0" normalizeH="0" baseline="0" dirty="0">
              <a:ln>
                <a:noFill/>
              </a:ln>
              <a:solidFill>
                <a:prstClr val="black"/>
              </a:solidFill>
              <a:effectLst/>
              <a:uLnTx/>
              <a:uFillTx/>
              <a:latin typeface="Myriad Pro" panose="020B0503030403020204"/>
              <a:ea typeface="+mn-ea"/>
              <a:cs typeface="+mn-cs"/>
            </a:endParaRPr>
          </a:p>
        </p:txBody>
      </p:sp>
      <p:sp>
        <p:nvSpPr>
          <p:cNvPr id="15" name="TextBox 14">
            <a:extLst>
              <a:ext uri="{FF2B5EF4-FFF2-40B4-BE49-F238E27FC236}">
                <a16:creationId xmlns:a16="http://schemas.microsoft.com/office/drawing/2014/main" id="{CA3234DE-A2E7-C7F8-4CED-1BDA099A36B8}"/>
              </a:ext>
            </a:extLst>
          </p:cNvPr>
          <p:cNvSpPr txBox="1"/>
          <p:nvPr/>
        </p:nvSpPr>
        <p:spPr>
          <a:xfrm>
            <a:off x="3836440" y="2539122"/>
            <a:ext cx="7348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prstClr val="black"/>
                </a:solidFill>
                <a:latin typeface="Myriad Pro" panose="020B0503030403020204"/>
              </a:rPr>
              <a:t>O</a:t>
            </a:r>
            <a:r>
              <a:rPr lang="fr-CA" sz="1200" dirty="0">
                <a:solidFill>
                  <a:prstClr val="black"/>
                </a:solidFill>
                <a:latin typeface="Calibri" panose="020F0502020204030204" pitchFamily="34" charset="0"/>
                <a:cs typeface="Calibri" panose="020F0502020204030204" pitchFamily="34" charset="0"/>
              </a:rPr>
              <a:t>ù allons-nous </a:t>
            </a:r>
            <a:r>
              <a:rPr lang="fr-CA" sz="1200" dirty="0">
                <a:solidFill>
                  <a:prstClr val="black"/>
                </a:solidFill>
                <a:latin typeface="Myriad Pro" panose="020B0503030403020204"/>
              </a:rPr>
              <a:t>? Synthèse des constats et recommandations relatives à la formation. </a:t>
            </a:r>
            <a:r>
              <a:rPr lang="fr-CA" sz="1200" b="1" dirty="0">
                <a:solidFill>
                  <a:prstClr val="black"/>
                </a:solidFill>
                <a:latin typeface="Myriad Pro" panose="020B0503030403020204"/>
              </a:rPr>
              <a:t>Rapport final. </a:t>
            </a:r>
            <a:endParaRPr kumimoji="0" lang="fr-CA" sz="1200" b="1" u="none" strike="noStrike" kern="1200" cap="none" spc="0" normalizeH="0" baseline="0" dirty="0">
              <a:ln>
                <a:noFill/>
              </a:ln>
              <a:solidFill>
                <a:prstClr val="black"/>
              </a:solidFill>
              <a:effectLst/>
              <a:uLnTx/>
              <a:uFillTx/>
              <a:latin typeface="Myriad Pro" panose="020B0503030403020204"/>
              <a:ea typeface="+mn-ea"/>
              <a:cs typeface="+mn-cs"/>
            </a:endParaRPr>
          </a:p>
        </p:txBody>
      </p:sp>
      <p:sp>
        <p:nvSpPr>
          <p:cNvPr id="17" name="Rectangle 16">
            <a:extLst>
              <a:ext uri="{FF2B5EF4-FFF2-40B4-BE49-F238E27FC236}">
                <a16:creationId xmlns:a16="http://schemas.microsoft.com/office/drawing/2014/main" id="{79E59C54-AE60-FF9F-5973-3BFA040315B9}"/>
              </a:ext>
              <a:ext uri="{C183D7F6-B498-43B3-948B-1728B52AA6E4}">
                <adec:decorative xmlns:adec="http://schemas.microsoft.com/office/drawing/2017/decorative" val="1"/>
              </a:ext>
            </a:extLst>
          </p:cNvPr>
          <p:cNvSpPr/>
          <p:nvPr/>
        </p:nvSpPr>
        <p:spPr>
          <a:xfrm>
            <a:off x="3836440" y="3077735"/>
            <a:ext cx="8021280" cy="270676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9F241F14-9DDE-D571-61FF-EDD9209B8FB1}"/>
              </a:ext>
            </a:extLst>
          </p:cNvPr>
          <p:cNvSpPr/>
          <p:nvPr/>
        </p:nvSpPr>
        <p:spPr>
          <a:xfrm>
            <a:off x="3875248" y="3166839"/>
            <a:ext cx="7883050" cy="572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u="none" strike="noStrike" kern="1200" cap="none" spc="0" normalizeH="0" baseline="0" dirty="0">
                <a:ln>
                  <a:noFill/>
                </a:ln>
                <a:solidFill>
                  <a:schemeClr val="tx1"/>
                </a:solidFill>
                <a:effectLst/>
                <a:uLnTx/>
                <a:uFillTx/>
                <a:latin typeface="Myriad Pro" panose="020B0503030403020204"/>
                <a:ea typeface="+mn-ea"/>
                <a:cs typeface="+mn-cs"/>
              </a:rPr>
              <a:t>PHASE 2. </a:t>
            </a:r>
            <a:r>
              <a:rPr kumimoji="0" lang="fr-CA" sz="2400" b="0" u="none" strike="noStrike" kern="1200" cap="none" spc="0" normalizeH="0" baseline="0" dirty="0">
                <a:ln>
                  <a:noFill/>
                </a:ln>
                <a:solidFill>
                  <a:schemeClr val="tx1"/>
                </a:solidFill>
                <a:effectLst/>
                <a:uLnTx/>
                <a:uFillTx/>
                <a:latin typeface="Myriad Pro" panose="020B0503030403020204"/>
                <a:ea typeface="+mn-ea"/>
                <a:cs typeface="+mn-cs"/>
              </a:rPr>
              <a:t>Réforme du programme d’études et gestion du changement</a:t>
            </a:r>
          </a:p>
        </p:txBody>
      </p:sp>
      <p:sp>
        <p:nvSpPr>
          <p:cNvPr id="24" name="TextBox 23">
            <a:extLst>
              <a:ext uri="{FF2B5EF4-FFF2-40B4-BE49-F238E27FC236}">
                <a16:creationId xmlns:a16="http://schemas.microsoft.com/office/drawing/2014/main" id="{83FEC904-FEBC-7988-52BF-0067ECEEE374}"/>
              </a:ext>
            </a:extLst>
          </p:cNvPr>
          <p:cNvSpPr txBox="1"/>
          <p:nvPr/>
        </p:nvSpPr>
        <p:spPr>
          <a:xfrm>
            <a:off x="3911365" y="3834930"/>
            <a:ext cx="7737484" cy="49879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kumimoji="0" lang="fr-CA" sz="1200" b="1" i="0"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La mise en œuvre des recommandations relatives à l’éducation est guidée par le Groupe de travail sur la réforme de l’éducation.  </a:t>
            </a:r>
          </a:p>
        </p:txBody>
      </p:sp>
      <p:grpSp>
        <p:nvGrpSpPr>
          <p:cNvPr id="20" name="Group 19">
            <a:extLst>
              <a:ext uri="{FF2B5EF4-FFF2-40B4-BE49-F238E27FC236}">
                <a16:creationId xmlns:a16="http://schemas.microsoft.com/office/drawing/2014/main" id="{37B291A0-777D-FFF7-B224-C8813A692DB9}"/>
              </a:ext>
              <a:ext uri="{C183D7F6-B498-43B3-948B-1728B52AA6E4}">
                <adec:decorative xmlns:adec="http://schemas.microsoft.com/office/drawing/2017/decorative" val="1"/>
              </a:ext>
            </a:extLst>
          </p:cNvPr>
          <p:cNvGrpSpPr/>
          <p:nvPr/>
        </p:nvGrpSpPr>
        <p:grpSpPr>
          <a:xfrm>
            <a:off x="3990936" y="4344597"/>
            <a:ext cx="308991" cy="1114054"/>
            <a:chOff x="3415354" y="1745031"/>
            <a:chExt cx="308991" cy="1114054"/>
          </a:xfrm>
        </p:grpSpPr>
        <p:pic>
          <p:nvPicPr>
            <p:cNvPr id="25" name="Graphic 24" descr="Badge 3 outline">
              <a:extLst>
                <a:ext uri="{FF2B5EF4-FFF2-40B4-BE49-F238E27FC236}">
                  <a16:creationId xmlns:a16="http://schemas.microsoft.com/office/drawing/2014/main" id="{17E59FEC-048B-7E5B-1650-9E2491B122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5354" y="2550094"/>
              <a:ext cx="308991" cy="308991"/>
            </a:xfrm>
            <a:prstGeom prst="rect">
              <a:avLst/>
            </a:prstGeom>
          </p:spPr>
        </p:pic>
        <p:pic>
          <p:nvPicPr>
            <p:cNvPr id="26" name="Graphic 25" descr="Badge outline">
              <a:extLst>
                <a:ext uri="{FF2B5EF4-FFF2-40B4-BE49-F238E27FC236}">
                  <a16:creationId xmlns:a16="http://schemas.microsoft.com/office/drawing/2014/main" id="{B2A321F8-4C1A-167B-6F99-C2A944BEF2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15354" y="2123500"/>
              <a:ext cx="308991" cy="308991"/>
            </a:xfrm>
            <a:prstGeom prst="rect">
              <a:avLst/>
            </a:prstGeom>
          </p:spPr>
        </p:pic>
        <p:pic>
          <p:nvPicPr>
            <p:cNvPr id="27" name="Graphic 26" descr="Badge 1 outline">
              <a:extLst>
                <a:ext uri="{FF2B5EF4-FFF2-40B4-BE49-F238E27FC236}">
                  <a16:creationId xmlns:a16="http://schemas.microsoft.com/office/drawing/2014/main" id="{3B1EA6D6-6C6D-ECF3-5B2E-3A8B644F81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15354" y="1745031"/>
              <a:ext cx="308991" cy="308991"/>
            </a:xfrm>
            <a:prstGeom prst="rect">
              <a:avLst/>
            </a:prstGeom>
          </p:spPr>
        </p:pic>
      </p:grpSp>
      <p:sp>
        <p:nvSpPr>
          <p:cNvPr id="23" name="TextBox 22">
            <a:extLst>
              <a:ext uri="{FF2B5EF4-FFF2-40B4-BE49-F238E27FC236}">
                <a16:creationId xmlns:a16="http://schemas.microsoft.com/office/drawing/2014/main" id="{3FC73150-22A7-3C7F-7A84-B6039C8FBAE6}"/>
              </a:ext>
            </a:extLst>
          </p:cNvPr>
          <p:cNvSpPr txBox="1"/>
          <p:nvPr/>
        </p:nvSpPr>
        <p:spPr>
          <a:xfrm>
            <a:off x="4299927" y="4333837"/>
            <a:ext cx="7348922" cy="286425"/>
          </a:xfrm>
          <a:prstGeom prst="rect">
            <a:avLst/>
          </a:prstGeom>
          <a:noFill/>
        </p:spPr>
        <p:txBody>
          <a:bodyPr wrap="square" rtlCol="0">
            <a:spAutoFit/>
          </a:bodyPr>
          <a:lstStyle/>
          <a:p>
            <a:pPr marR="0" lvl="0" algn="l" defTabSz="914400" rtl="0" eaLnBrk="1" fontAlgn="auto" latinLnBrk="0" hangingPunct="1">
              <a:lnSpc>
                <a:spcPct val="115000"/>
              </a:lnSpc>
              <a:spcBef>
                <a:spcPts val="0"/>
              </a:spcBef>
              <a:spcAft>
                <a:spcPts val="700"/>
              </a:spcAft>
              <a:buClrTx/>
              <a:buSzTx/>
              <a:tabLst/>
              <a:defRPr/>
            </a:pPr>
            <a:r>
              <a:rPr kumimoji="0" lang="fr-CA" sz="1200" b="1"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Conception et développement pédagogiques</a:t>
            </a:r>
            <a:r>
              <a:rPr kumimoji="0" lang="fr-CA" sz="1200" b="0"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 À quoi ressemblera un nouveau cursus de trois ans ?</a:t>
            </a:r>
          </a:p>
        </p:txBody>
      </p:sp>
      <p:sp>
        <p:nvSpPr>
          <p:cNvPr id="22" name="TextBox 21">
            <a:extLst>
              <a:ext uri="{FF2B5EF4-FFF2-40B4-BE49-F238E27FC236}">
                <a16:creationId xmlns:a16="http://schemas.microsoft.com/office/drawing/2014/main" id="{94470868-9344-E350-0877-D17C0CC129FB}"/>
              </a:ext>
            </a:extLst>
          </p:cNvPr>
          <p:cNvSpPr txBox="1"/>
          <p:nvPr/>
        </p:nvSpPr>
        <p:spPr>
          <a:xfrm>
            <a:off x="4299927" y="4734348"/>
            <a:ext cx="7348922" cy="498791"/>
          </a:xfrm>
          <a:prstGeom prst="rect">
            <a:avLst/>
          </a:prstGeom>
          <a:noFill/>
        </p:spPr>
        <p:txBody>
          <a:bodyPr wrap="square" rtlCol="0">
            <a:spAutoFit/>
          </a:bodyPr>
          <a:lstStyle/>
          <a:p>
            <a:pPr marR="0" lvl="0" algn="l" defTabSz="914400" rtl="0" eaLnBrk="1" fontAlgn="auto" latinLnBrk="0" hangingPunct="1">
              <a:lnSpc>
                <a:spcPct val="115000"/>
              </a:lnSpc>
              <a:spcBef>
                <a:spcPts val="0"/>
              </a:spcBef>
              <a:spcAft>
                <a:spcPts val="700"/>
              </a:spcAft>
              <a:buClrTx/>
              <a:buSzTx/>
              <a:tabLst/>
              <a:defRPr/>
            </a:pPr>
            <a:r>
              <a:rPr kumimoji="0" lang="fr-CA" sz="1200" b="1"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Plan de gestion du changement. </a:t>
            </a:r>
            <a:r>
              <a:rPr kumimoji="0" lang="fr-FR" sz="1200" b="0"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Mobilisation des partenaires et évaluation de l’état de préparation au changement, des risques et de la faisabilité</a:t>
            </a:r>
            <a:endParaRPr kumimoji="0" lang="fr-CA" sz="1200" b="0" u="none" strike="noStrike" kern="1200" cap="none" spc="0" normalizeH="0" baseline="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D559728-5704-51C2-2EE4-9A2D0E99D6FA}"/>
              </a:ext>
            </a:extLst>
          </p:cNvPr>
          <p:cNvSpPr txBox="1"/>
          <p:nvPr/>
        </p:nvSpPr>
        <p:spPr>
          <a:xfrm>
            <a:off x="4299927" y="5182984"/>
            <a:ext cx="7348922" cy="498791"/>
          </a:xfrm>
          <a:prstGeom prst="rect">
            <a:avLst/>
          </a:prstGeom>
          <a:noFill/>
        </p:spPr>
        <p:txBody>
          <a:bodyPr wrap="square" rtlCol="0">
            <a:spAutoFit/>
          </a:bodyPr>
          <a:lstStyle/>
          <a:p>
            <a:pPr>
              <a:lnSpc>
                <a:spcPct val="115000"/>
              </a:lnSpc>
              <a:spcAft>
                <a:spcPts val="700"/>
              </a:spcAft>
              <a:defRPr/>
            </a:pPr>
            <a:r>
              <a:rPr lang="fr-CA" sz="1200" b="1" dirty="0">
                <a:solidFill>
                  <a:prstClr val="black"/>
                </a:solidFill>
                <a:latin typeface="Myriad Pro" panose="020B0503030403020204"/>
                <a:ea typeface="Calibri" panose="020F0502020204030204" pitchFamily="34" charset="0"/>
                <a:cs typeface="Times New Roman" panose="02020603050405020304" pitchFamily="18" charset="0"/>
              </a:rPr>
              <a:t>Stratégie de l’éducation et de l’évaluation.</a:t>
            </a:r>
            <a:r>
              <a:rPr lang="fr-FR" sz="1200" b="1" dirty="0">
                <a:solidFill>
                  <a:prstClr val="black"/>
                </a:solidFill>
                <a:latin typeface="Myriad Pro" panose="020B0503030403020204"/>
                <a:ea typeface="Calibri" panose="020F0502020204030204" pitchFamily="34" charset="0"/>
                <a:cs typeface="Times New Roman" panose="02020603050405020304" pitchFamily="18" charset="0"/>
              </a:rPr>
              <a:t> </a:t>
            </a:r>
            <a:r>
              <a:rPr lang="fr-FR" sz="1200" dirty="0">
                <a:solidFill>
                  <a:prstClr val="black"/>
                </a:solidFill>
                <a:latin typeface="Myriad Pro" panose="020B0503030403020204"/>
                <a:ea typeface="Calibri" panose="020F0502020204030204" pitchFamily="34" charset="0"/>
                <a:cs typeface="Times New Roman" panose="02020603050405020304" pitchFamily="18" charset="0"/>
              </a:rPr>
              <a:t>Quels seraient les paramètres du succès et comment les évaluer?</a:t>
            </a:r>
            <a:r>
              <a:rPr lang="fr-CA" sz="1200" b="1" dirty="0">
                <a:solidFill>
                  <a:prstClr val="black"/>
                </a:solidFill>
                <a:latin typeface="Myriad Pro" panose="020B0503030403020204"/>
                <a:ea typeface="Calibri" panose="020F0502020204030204" pitchFamily="34" charset="0"/>
                <a:cs typeface="Times New Roman" panose="02020603050405020304" pitchFamily="18" charset="0"/>
              </a:rPr>
              <a:t> </a:t>
            </a:r>
            <a:endParaRPr lang="fr-CA" sz="1200" dirty="0">
              <a:solidFill>
                <a:prstClr val="black"/>
              </a:solidFill>
              <a:latin typeface="Myriad Pro" panose="020B050303040302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69DD992-1A4E-8C13-4F4F-2B30D03D6C03}"/>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34280" y="1316804"/>
            <a:ext cx="2110935" cy="2706764"/>
          </a:xfrm>
          <a:prstGeom prst="rect">
            <a:avLst/>
          </a:prstGeom>
        </p:spPr>
      </p:pic>
      <p:pic>
        <p:nvPicPr>
          <p:cNvPr id="29" name="Picture 28">
            <a:extLst>
              <a:ext uri="{FF2B5EF4-FFF2-40B4-BE49-F238E27FC236}">
                <a16:creationId xmlns:a16="http://schemas.microsoft.com/office/drawing/2014/main" id="{6A5A2D6A-2297-A7EC-A010-AA16DFBE0A5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3"/>
          <a:stretch>
            <a:fillRect/>
          </a:stretch>
        </p:blipFill>
        <p:spPr>
          <a:xfrm>
            <a:off x="1109155" y="2756673"/>
            <a:ext cx="2121517" cy="2706764"/>
          </a:xfrm>
          <a:prstGeom prst="rect">
            <a:avLst/>
          </a:prstGeom>
        </p:spPr>
      </p:pic>
    </p:spTree>
    <p:extLst>
      <p:ext uri="{BB962C8B-B14F-4D97-AF65-F5344CB8AC3E}">
        <p14:creationId xmlns:p14="http://schemas.microsoft.com/office/powerpoint/2010/main" val="419971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7748B396-D31B-124D-8BF6-1B9C71CB430F}"/>
              </a:ext>
              <a:ext uri="{C183D7F6-B498-43B3-948B-1728B52AA6E4}">
                <adec:decorative xmlns:adec="http://schemas.microsoft.com/office/drawing/2017/decorative" val="1"/>
              </a:ext>
            </a:extLst>
          </p:cNvPr>
          <p:cNvSpPr/>
          <p:nvPr/>
        </p:nvSpPr>
        <p:spPr>
          <a:xfrm>
            <a:off x="9150043" y="2809307"/>
            <a:ext cx="2684454"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10" name="Rectangle: Rounded Corners 9">
            <a:extLst>
              <a:ext uri="{FF2B5EF4-FFF2-40B4-BE49-F238E27FC236}">
                <a16:creationId xmlns:a16="http://schemas.microsoft.com/office/drawing/2014/main" id="{8DB8395F-8FC3-086B-A960-E7E06F550C21}"/>
              </a:ext>
              <a:ext uri="{C183D7F6-B498-43B3-948B-1728B52AA6E4}">
                <adec:decorative xmlns:adec="http://schemas.microsoft.com/office/drawing/2017/decorative" val="1"/>
              </a:ext>
            </a:extLst>
          </p:cNvPr>
          <p:cNvSpPr/>
          <p:nvPr/>
        </p:nvSpPr>
        <p:spPr>
          <a:xfrm>
            <a:off x="6609974" y="2774571"/>
            <a:ext cx="2197381"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9" name="Rectangle: Rounded Corners 8">
            <a:extLst>
              <a:ext uri="{FF2B5EF4-FFF2-40B4-BE49-F238E27FC236}">
                <a16:creationId xmlns:a16="http://schemas.microsoft.com/office/drawing/2014/main" id="{9BD85EB9-2E3D-08AB-1D1B-8C391CE970FA}"/>
              </a:ext>
              <a:ext uri="{C183D7F6-B498-43B3-948B-1728B52AA6E4}">
                <adec:decorative xmlns:adec="http://schemas.microsoft.com/office/drawing/2017/decorative" val="1"/>
              </a:ext>
            </a:extLst>
          </p:cNvPr>
          <p:cNvSpPr/>
          <p:nvPr/>
        </p:nvSpPr>
        <p:spPr>
          <a:xfrm>
            <a:off x="3592409" y="2774571"/>
            <a:ext cx="2875025"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5" name="Rectangle: Rounded Corners 4">
            <a:extLst>
              <a:ext uri="{FF2B5EF4-FFF2-40B4-BE49-F238E27FC236}">
                <a16:creationId xmlns:a16="http://schemas.microsoft.com/office/drawing/2014/main" id="{14D1731C-78B7-99F6-DE2E-1D912574AC72}"/>
              </a:ext>
              <a:ext uri="{C183D7F6-B498-43B3-948B-1728B52AA6E4}">
                <adec:decorative xmlns:adec="http://schemas.microsoft.com/office/drawing/2017/decorative" val="1"/>
              </a:ext>
            </a:extLst>
          </p:cNvPr>
          <p:cNvSpPr/>
          <p:nvPr/>
        </p:nvSpPr>
        <p:spPr>
          <a:xfrm>
            <a:off x="676906" y="2774571"/>
            <a:ext cx="2772963"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184346" y="229218"/>
            <a:ext cx="11010876" cy="760186"/>
          </a:xfrm>
        </p:spPr>
        <p:txBody>
          <a:bodyPr vert="horz" lIns="91440" tIns="45720" rIns="91440" bIns="45720" rtlCol="0" anchor="t">
            <a:normAutofit fontScale="90000"/>
          </a:bodyPr>
          <a:lstStyle/>
          <a:p>
            <a:r>
              <a:rPr lang="fr-CA" sz="4400" b="0" dirty="0">
                <a:solidFill>
                  <a:schemeClr val="accent1">
                    <a:lumMod val="75000"/>
                  </a:schemeClr>
                </a:solidFill>
                <a:latin typeface="Myriad Pro" panose="020B0503030403020204"/>
                <a:ea typeface="+mj-ea"/>
                <a:cs typeface="+mj-cs"/>
              </a:rPr>
              <a:t>Feuille de route du projet — Phase 1 (terminée)</a:t>
            </a:r>
          </a:p>
        </p:txBody>
      </p:sp>
      <p:sp>
        <p:nvSpPr>
          <p:cNvPr id="60" name="Rectangle: Rounded Corners 59">
            <a:extLst>
              <a:ext uri="{FF2B5EF4-FFF2-40B4-BE49-F238E27FC236}">
                <a16:creationId xmlns:a16="http://schemas.microsoft.com/office/drawing/2014/main" id="{0D722155-B09E-DEF7-B100-4E98EB42CFB1}"/>
              </a:ext>
            </a:extLst>
          </p:cNvPr>
          <p:cNvSpPr/>
          <p:nvPr/>
        </p:nvSpPr>
        <p:spPr>
          <a:xfrm>
            <a:off x="676906" y="1677822"/>
            <a:ext cx="2677324" cy="10160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CA" sz="1400" b="1" dirty="0">
                <a:latin typeface="Myriad Pro" panose="020B0503030403020204"/>
              </a:rPr>
              <a:t>Problème</a:t>
            </a:r>
          </a:p>
          <a:p>
            <a:pPr algn="ctr"/>
            <a:r>
              <a:rPr lang="fr-CA" sz="1200" b="1" dirty="0">
                <a:latin typeface="Myriad Pro" panose="020B0503030403020204"/>
              </a:rPr>
              <a:t>Qui sont les médecins de famille dont le Canada a besoin maintenant et à l’avenir?</a:t>
            </a:r>
          </a:p>
        </p:txBody>
      </p:sp>
      <p:sp>
        <p:nvSpPr>
          <p:cNvPr id="30" name="TextBox 29">
            <a:extLst>
              <a:ext uri="{FF2B5EF4-FFF2-40B4-BE49-F238E27FC236}">
                <a16:creationId xmlns:a16="http://schemas.microsoft.com/office/drawing/2014/main" id="{F60953B5-FBC8-2BC9-36D4-43FB6AC576FC}"/>
              </a:ext>
            </a:extLst>
          </p:cNvPr>
          <p:cNvSpPr txBox="1"/>
          <p:nvPr>
            <p:custDataLst>
              <p:tags r:id="rId2"/>
            </p:custDataLst>
          </p:nvPr>
        </p:nvSpPr>
        <p:spPr>
          <a:xfrm>
            <a:off x="770168" y="4573346"/>
            <a:ext cx="259205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CA" sz="1200" dirty="0">
                <a:latin typeface="Myriad Pro" panose="020B0503030403020204"/>
              </a:rPr>
              <a:t>Profil professionnel en médecine de famille</a:t>
            </a:r>
          </a:p>
          <a:p>
            <a:pPr marL="171450" indent="-171450">
              <a:buFont typeface="Arial" panose="020B0604020202020204" pitchFamily="34" charset="0"/>
              <a:buChar char="•"/>
            </a:pPr>
            <a:r>
              <a:rPr lang="fr-CA" sz="1200" dirty="0">
                <a:latin typeface="Myriad Pro" panose="020B0503030403020204"/>
              </a:rPr>
              <a:t>Profil professionnel en médecine de famille pour les certificats de compétence additionnelle (CCA)</a:t>
            </a:r>
            <a:endParaRPr lang="fr-CA" sz="1200" dirty="0">
              <a:latin typeface="Myriad Pro" panose="020B0503030403020204"/>
              <a:cs typeface="Calibri"/>
            </a:endParaRPr>
          </a:p>
        </p:txBody>
      </p:sp>
      <p:sp>
        <p:nvSpPr>
          <p:cNvPr id="29" name="Arrow: Right 28">
            <a:extLst>
              <a:ext uri="{FF2B5EF4-FFF2-40B4-BE49-F238E27FC236}">
                <a16:creationId xmlns:a16="http://schemas.microsoft.com/office/drawing/2014/main" id="{8BD4E585-B6A8-38C8-2AB1-A6A2A01D6229}"/>
              </a:ext>
            </a:extLst>
          </p:cNvPr>
          <p:cNvSpPr/>
          <p:nvPr>
            <p:custDataLst>
              <p:tags r:id="rId3"/>
            </p:custDataLst>
          </p:nvPr>
        </p:nvSpPr>
        <p:spPr>
          <a:xfrm>
            <a:off x="3630965" y="1034566"/>
            <a:ext cx="5103186" cy="57781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latin typeface="Myriad Pro" panose="020B0503030403020204"/>
              </a:rPr>
              <a:t>Phase 1 — Stratégie</a:t>
            </a:r>
          </a:p>
        </p:txBody>
      </p:sp>
      <p:sp>
        <p:nvSpPr>
          <p:cNvPr id="7" name="Rectangle: Rounded Corners 6">
            <a:extLst>
              <a:ext uri="{FF2B5EF4-FFF2-40B4-BE49-F238E27FC236}">
                <a16:creationId xmlns:a16="http://schemas.microsoft.com/office/drawing/2014/main" id="{331D1FFF-901E-A70E-7612-2E7D950B6E0F}"/>
              </a:ext>
            </a:extLst>
          </p:cNvPr>
          <p:cNvSpPr/>
          <p:nvPr/>
        </p:nvSpPr>
        <p:spPr>
          <a:xfrm>
            <a:off x="3592409" y="1643099"/>
            <a:ext cx="2721893" cy="1016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CA" sz="1400" b="1" dirty="0">
                <a:latin typeface="Myriad Pro" panose="020B0503030403020204"/>
              </a:rPr>
              <a:t>1a. Découverte</a:t>
            </a:r>
          </a:p>
          <a:p>
            <a:pPr algn="ctr"/>
            <a:r>
              <a:rPr lang="fr-CA" sz="1200" b="1" dirty="0">
                <a:latin typeface="Myriad Pro" panose="020B0503030403020204"/>
              </a:rPr>
              <a:t>Qu’est-ce que nous espérons réaliser dans la résidence médecine de famille ?</a:t>
            </a:r>
          </a:p>
        </p:txBody>
      </p:sp>
      <p:sp>
        <p:nvSpPr>
          <p:cNvPr id="31" name="TextBox 30">
            <a:extLst>
              <a:ext uri="{FF2B5EF4-FFF2-40B4-BE49-F238E27FC236}">
                <a16:creationId xmlns:a16="http://schemas.microsoft.com/office/drawing/2014/main" id="{F58A8C2B-A86A-A55A-4A58-D655FB72EC86}"/>
              </a:ext>
            </a:extLst>
          </p:cNvPr>
          <p:cNvSpPr txBox="1"/>
          <p:nvPr>
            <p:custDataLst>
              <p:tags r:id="rId4"/>
            </p:custDataLst>
          </p:nvPr>
        </p:nvSpPr>
        <p:spPr>
          <a:xfrm>
            <a:off x="3627490" y="4744727"/>
            <a:ext cx="2839944" cy="83099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CA" sz="1200" dirty="0">
                <a:latin typeface="Myriad Pro" panose="020B0503030403020204"/>
              </a:rPr>
              <a:t>Profil de formation pour la résidence en médecine de famille et les programmes de compétences avancées menant aux CCA</a:t>
            </a:r>
          </a:p>
        </p:txBody>
      </p:sp>
      <p:sp>
        <p:nvSpPr>
          <p:cNvPr id="8" name="Rectangle: Rounded Corners 7">
            <a:extLst>
              <a:ext uri="{FF2B5EF4-FFF2-40B4-BE49-F238E27FC236}">
                <a16:creationId xmlns:a16="http://schemas.microsoft.com/office/drawing/2014/main" id="{6DC347BB-34CE-3DBF-1A7B-D020BA10C96E}"/>
              </a:ext>
            </a:extLst>
          </p:cNvPr>
          <p:cNvSpPr/>
          <p:nvPr/>
        </p:nvSpPr>
        <p:spPr>
          <a:xfrm>
            <a:off x="6552481" y="1639229"/>
            <a:ext cx="2197381" cy="101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CA" sz="1400" b="1" dirty="0">
                <a:latin typeface="Myriad Pro" panose="020B0503030403020204"/>
              </a:rPr>
              <a:t>1b. Définition</a:t>
            </a:r>
          </a:p>
          <a:p>
            <a:pPr algn="ctr"/>
            <a:r>
              <a:rPr lang="fr-CA" sz="1200" b="1" dirty="0">
                <a:latin typeface="Myriad Pro" panose="020B0503030403020204"/>
              </a:rPr>
              <a:t>O</a:t>
            </a:r>
            <a:r>
              <a:rPr lang="fr-CA" sz="1200" b="1" dirty="0">
                <a:latin typeface="Myriad Pro" panose="020B0503030403020204"/>
                <a:cs typeface="Calibri" panose="020F0502020204030204" pitchFamily="34" charset="0"/>
              </a:rPr>
              <a:t>ù </a:t>
            </a:r>
            <a:r>
              <a:rPr lang="fr-CA" sz="1200" b="1" dirty="0">
                <a:latin typeface="Myriad Pro" panose="020B0503030403020204"/>
              </a:rPr>
              <a:t>en sommes-nous ?</a:t>
            </a:r>
          </a:p>
        </p:txBody>
      </p:sp>
      <p:sp>
        <p:nvSpPr>
          <p:cNvPr id="32" name="TextBox 31">
            <a:extLst>
              <a:ext uri="{FF2B5EF4-FFF2-40B4-BE49-F238E27FC236}">
                <a16:creationId xmlns:a16="http://schemas.microsoft.com/office/drawing/2014/main" id="{B74A49FC-AF00-B2FD-7FFC-7D371C98D2DE}"/>
              </a:ext>
            </a:extLst>
          </p:cNvPr>
          <p:cNvSpPr txBox="1"/>
          <p:nvPr>
            <p:custDataLst>
              <p:tags r:id="rId5"/>
            </p:custDataLst>
          </p:nvPr>
        </p:nvSpPr>
        <p:spPr>
          <a:xfrm>
            <a:off x="6675140" y="5023540"/>
            <a:ext cx="2059011" cy="461665"/>
          </a:xfrm>
          <a:prstGeom prst="rect">
            <a:avLst/>
          </a:prstGeom>
          <a:noFill/>
        </p:spPr>
        <p:txBody>
          <a:bodyPr wrap="square" rtlCol="0">
            <a:spAutoFit/>
          </a:bodyPr>
          <a:lstStyle/>
          <a:p>
            <a:pPr marL="171450" indent="-171450">
              <a:buFont typeface="Arial" panose="020B0604020202020204" pitchFamily="34" charset="0"/>
              <a:buChar char="•"/>
            </a:pPr>
            <a:r>
              <a:rPr lang="fr-CA" sz="1200" dirty="0">
                <a:latin typeface="Myriad Pro" panose="020B0503030403020204"/>
              </a:rPr>
              <a:t>Synthèses des données probantes</a:t>
            </a:r>
          </a:p>
        </p:txBody>
      </p:sp>
      <p:grpSp>
        <p:nvGrpSpPr>
          <p:cNvPr id="23" name="Group 22">
            <a:extLst>
              <a:ext uri="{FF2B5EF4-FFF2-40B4-BE49-F238E27FC236}">
                <a16:creationId xmlns:a16="http://schemas.microsoft.com/office/drawing/2014/main" id="{6B21DC18-C485-00D4-D56C-1BB0407A766E}"/>
              </a:ext>
              <a:ext uri="{C183D7F6-B498-43B3-948B-1728B52AA6E4}">
                <adec:decorative xmlns:adec="http://schemas.microsoft.com/office/drawing/2017/decorative" val="1"/>
              </a:ext>
            </a:extLst>
          </p:cNvPr>
          <p:cNvGrpSpPr/>
          <p:nvPr/>
        </p:nvGrpSpPr>
        <p:grpSpPr>
          <a:xfrm>
            <a:off x="7063248" y="3076972"/>
            <a:ext cx="1403617" cy="1644165"/>
            <a:chOff x="3760356" y="4181372"/>
            <a:chExt cx="1299476" cy="1457438"/>
          </a:xfrm>
        </p:grpSpPr>
        <p:pic>
          <p:nvPicPr>
            <p:cNvPr id="12" name="Picture 11">
              <a:extLst>
                <a:ext uri="{FF2B5EF4-FFF2-40B4-BE49-F238E27FC236}">
                  <a16:creationId xmlns:a16="http://schemas.microsoft.com/office/drawing/2014/main" id="{7CAAD762-8048-36F4-5DEC-54CC02973646}"/>
                </a:ext>
              </a:extLst>
            </p:cNvPr>
            <p:cNvPicPr>
              <a:picLocks noChangeAspect="1"/>
            </p:cNvPicPr>
            <p:nvPr/>
          </p:nvPicPr>
          <p:blipFill>
            <a:blip r:embed="rId13"/>
            <a:stretch>
              <a:fillRect/>
            </a:stretch>
          </p:blipFill>
          <p:spPr>
            <a:xfrm>
              <a:off x="4395913" y="4789561"/>
              <a:ext cx="663919" cy="849249"/>
            </a:xfrm>
            <a:prstGeom prst="rect">
              <a:avLst/>
            </a:prstGeom>
          </p:spPr>
        </p:pic>
        <p:pic>
          <p:nvPicPr>
            <p:cNvPr id="13" name="Picture 12">
              <a:extLst>
                <a:ext uri="{FF2B5EF4-FFF2-40B4-BE49-F238E27FC236}">
                  <a16:creationId xmlns:a16="http://schemas.microsoft.com/office/drawing/2014/main" id="{FE9FCD55-A6D1-D3BB-EC47-786F08F77D8F}"/>
                </a:ext>
              </a:extLst>
            </p:cNvPr>
            <p:cNvPicPr>
              <a:picLocks noChangeAspect="1"/>
            </p:cNvPicPr>
            <p:nvPr/>
          </p:nvPicPr>
          <p:blipFill>
            <a:blip r:embed="rId14"/>
            <a:stretch>
              <a:fillRect/>
            </a:stretch>
          </p:blipFill>
          <p:spPr>
            <a:xfrm>
              <a:off x="4336235" y="4739970"/>
              <a:ext cx="665045" cy="849249"/>
            </a:xfrm>
            <a:prstGeom prst="rect">
              <a:avLst/>
            </a:prstGeom>
          </p:spPr>
        </p:pic>
        <p:pic>
          <p:nvPicPr>
            <p:cNvPr id="14" name="Picture 13">
              <a:extLst>
                <a:ext uri="{FF2B5EF4-FFF2-40B4-BE49-F238E27FC236}">
                  <a16:creationId xmlns:a16="http://schemas.microsoft.com/office/drawing/2014/main" id="{175385FF-7E40-7CFD-EFA8-F9E064BB8EE5}"/>
                </a:ext>
              </a:extLst>
            </p:cNvPr>
            <p:cNvPicPr>
              <a:picLocks noChangeAspect="1"/>
            </p:cNvPicPr>
            <p:nvPr/>
          </p:nvPicPr>
          <p:blipFill>
            <a:blip r:embed="rId15"/>
            <a:stretch>
              <a:fillRect/>
            </a:stretch>
          </p:blipFill>
          <p:spPr>
            <a:xfrm>
              <a:off x="4283052" y="4672983"/>
              <a:ext cx="658587" cy="849249"/>
            </a:xfrm>
            <a:prstGeom prst="rect">
              <a:avLst/>
            </a:prstGeom>
          </p:spPr>
        </p:pic>
        <p:pic>
          <p:nvPicPr>
            <p:cNvPr id="15" name="Picture 14">
              <a:extLst>
                <a:ext uri="{FF2B5EF4-FFF2-40B4-BE49-F238E27FC236}">
                  <a16:creationId xmlns:a16="http://schemas.microsoft.com/office/drawing/2014/main" id="{17B387B8-5B1A-4F74-9E73-06B61C806327}"/>
                </a:ext>
              </a:extLst>
            </p:cNvPr>
            <p:cNvPicPr>
              <a:picLocks noChangeAspect="1"/>
            </p:cNvPicPr>
            <p:nvPr/>
          </p:nvPicPr>
          <p:blipFill>
            <a:blip r:embed="rId16"/>
            <a:stretch>
              <a:fillRect/>
            </a:stretch>
          </p:blipFill>
          <p:spPr>
            <a:xfrm>
              <a:off x="4209124" y="4586995"/>
              <a:ext cx="668343" cy="849249"/>
            </a:xfrm>
            <a:prstGeom prst="rect">
              <a:avLst/>
            </a:prstGeom>
          </p:spPr>
        </p:pic>
        <p:pic>
          <p:nvPicPr>
            <p:cNvPr id="16" name="Picture 15">
              <a:extLst>
                <a:ext uri="{FF2B5EF4-FFF2-40B4-BE49-F238E27FC236}">
                  <a16:creationId xmlns:a16="http://schemas.microsoft.com/office/drawing/2014/main" id="{2E782D12-78EC-71F9-93B0-CF947FD8980E}"/>
                </a:ext>
              </a:extLst>
            </p:cNvPr>
            <p:cNvPicPr>
              <a:picLocks noChangeAspect="1"/>
            </p:cNvPicPr>
            <p:nvPr/>
          </p:nvPicPr>
          <p:blipFill>
            <a:blip r:embed="rId17"/>
            <a:stretch>
              <a:fillRect/>
            </a:stretch>
          </p:blipFill>
          <p:spPr>
            <a:xfrm>
              <a:off x="4124423" y="4527182"/>
              <a:ext cx="679933" cy="849249"/>
            </a:xfrm>
            <a:prstGeom prst="rect">
              <a:avLst/>
            </a:prstGeom>
          </p:spPr>
        </p:pic>
        <p:pic>
          <p:nvPicPr>
            <p:cNvPr id="17" name="Picture 16">
              <a:extLst>
                <a:ext uri="{FF2B5EF4-FFF2-40B4-BE49-F238E27FC236}">
                  <a16:creationId xmlns:a16="http://schemas.microsoft.com/office/drawing/2014/main" id="{5C5EC61B-CE68-75A2-BD72-30669138353C}"/>
                </a:ext>
              </a:extLst>
            </p:cNvPr>
            <p:cNvPicPr>
              <a:picLocks noChangeAspect="1"/>
            </p:cNvPicPr>
            <p:nvPr/>
          </p:nvPicPr>
          <p:blipFill>
            <a:blip r:embed="rId18"/>
            <a:stretch>
              <a:fillRect/>
            </a:stretch>
          </p:blipFill>
          <p:spPr>
            <a:xfrm>
              <a:off x="4053192" y="4456570"/>
              <a:ext cx="665045" cy="849249"/>
            </a:xfrm>
            <a:prstGeom prst="rect">
              <a:avLst/>
            </a:prstGeom>
          </p:spPr>
        </p:pic>
        <p:pic>
          <p:nvPicPr>
            <p:cNvPr id="18" name="Picture 17">
              <a:extLst>
                <a:ext uri="{FF2B5EF4-FFF2-40B4-BE49-F238E27FC236}">
                  <a16:creationId xmlns:a16="http://schemas.microsoft.com/office/drawing/2014/main" id="{455F6F45-1FDA-AD22-A9DE-535D40D59D69}"/>
                </a:ext>
              </a:extLst>
            </p:cNvPr>
            <p:cNvPicPr>
              <a:picLocks noChangeAspect="1"/>
            </p:cNvPicPr>
            <p:nvPr/>
          </p:nvPicPr>
          <p:blipFill>
            <a:blip r:embed="rId19"/>
            <a:stretch>
              <a:fillRect/>
            </a:stretch>
          </p:blipFill>
          <p:spPr>
            <a:xfrm>
              <a:off x="4017502" y="4385958"/>
              <a:ext cx="645192" cy="849249"/>
            </a:xfrm>
            <a:prstGeom prst="rect">
              <a:avLst/>
            </a:prstGeom>
          </p:spPr>
        </p:pic>
        <p:pic>
          <p:nvPicPr>
            <p:cNvPr id="19" name="Picture 18">
              <a:extLst>
                <a:ext uri="{FF2B5EF4-FFF2-40B4-BE49-F238E27FC236}">
                  <a16:creationId xmlns:a16="http://schemas.microsoft.com/office/drawing/2014/main" id="{CF21AB73-207F-1B09-B93F-8025BF9DC97A}"/>
                </a:ext>
              </a:extLst>
            </p:cNvPr>
            <p:cNvPicPr>
              <a:picLocks noChangeAspect="1"/>
            </p:cNvPicPr>
            <p:nvPr/>
          </p:nvPicPr>
          <p:blipFill>
            <a:blip r:embed="rId20"/>
            <a:stretch>
              <a:fillRect/>
            </a:stretch>
          </p:blipFill>
          <p:spPr>
            <a:xfrm>
              <a:off x="3911350" y="4315346"/>
              <a:ext cx="673223" cy="849249"/>
            </a:xfrm>
            <a:prstGeom prst="rect">
              <a:avLst/>
            </a:prstGeom>
          </p:spPr>
        </p:pic>
        <p:pic>
          <p:nvPicPr>
            <p:cNvPr id="20" name="Picture 19">
              <a:extLst>
                <a:ext uri="{FF2B5EF4-FFF2-40B4-BE49-F238E27FC236}">
                  <a16:creationId xmlns:a16="http://schemas.microsoft.com/office/drawing/2014/main" id="{1CE41B91-0A34-3799-0562-57EC534EBF5A}"/>
                </a:ext>
              </a:extLst>
            </p:cNvPr>
            <p:cNvPicPr>
              <a:picLocks noChangeAspect="1"/>
            </p:cNvPicPr>
            <p:nvPr/>
          </p:nvPicPr>
          <p:blipFill>
            <a:blip r:embed="rId21"/>
            <a:stretch>
              <a:fillRect/>
            </a:stretch>
          </p:blipFill>
          <p:spPr>
            <a:xfrm>
              <a:off x="3827165" y="4248359"/>
              <a:ext cx="677070" cy="849249"/>
            </a:xfrm>
            <a:prstGeom prst="rect">
              <a:avLst/>
            </a:prstGeom>
          </p:spPr>
        </p:pic>
        <p:pic>
          <p:nvPicPr>
            <p:cNvPr id="21" name="Picture 20">
              <a:extLst>
                <a:ext uri="{FF2B5EF4-FFF2-40B4-BE49-F238E27FC236}">
                  <a16:creationId xmlns:a16="http://schemas.microsoft.com/office/drawing/2014/main" id="{969BE5D0-1E3C-1B13-7A5A-68D7698BEC23}"/>
                </a:ext>
              </a:extLst>
            </p:cNvPr>
            <p:cNvPicPr>
              <a:picLocks noChangeAspect="1"/>
            </p:cNvPicPr>
            <p:nvPr/>
          </p:nvPicPr>
          <p:blipFill>
            <a:blip r:embed="rId22"/>
            <a:stretch>
              <a:fillRect/>
            </a:stretch>
          </p:blipFill>
          <p:spPr>
            <a:xfrm>
              <a:off x="3760356" y="4181372"/>
              <a:ext cx="668343" cy="849249"/>
            </a:xfrm>
            <a:prstGeom prst="rect">
              <a:avLst/>
            </a:prstGeom>
          </p:spPr>
        </p:pic>
      </p:grpSp>
      <p:sp>
        <p:nvSpPr>
          <p:cNvPr id="24" name="Rectangle: Rounded Corners 23">
            <a:extLst>
              <a:ext uri="{FF2B5EF4-FFF2-40B4-BE49-F238E27FC236}">
                <a16:creationId xmlns:a16="http://schemas.microsoft.com/office/drawing/2014/main" id="{A5B2BF05-31BE-2654-1FCB-F60B009E6EF6}"/>
              </a:ext>
            </a:extLst>
          </p:cNvPr>
          <p:cNvSpPr/>
          <p:nvPr/>
        </p:nvSpPr>
        <p:spPr>
          <a:xfrm>
            <a:off x="9150043" y="1677822"/>
            <a:ext cx="2684453" cy="10160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latin typeface="Myriad Pro" panose="020B0503030403020204"/>
              </a:rPr>
              <a:t>Définition du problème</a:t>
            </a:r>
          </a:p>
          <a:p>
            <a:pPr algn="ctr"/>
            <a:r>
              <a:rPr lang="fr-CA" sz="1400" b="1" dirty="0">
                <a:latin typeface="Myriad Pro" panose="020B0503030403020204"/>
              </a:rPr>
              <a:t>O</a:t>
            </a:r>
            <a:r>
              <a:rPr lang="fr-CA" sz="1400" b="1" dirty="0">
                <a:latin typeface="Myriad Pro" panose="020B0503030403020204"/>
                <a:cs typeface="Calibri" panose="020F0502020204030204" pitchFamily="34" charset="0"/>
              </a:rPr>
              <a:t>ù allons</a:t>
            </a:r>
            <a:r>
              <a:rPr lang="fr-CA" sz="1400" b="1" dirty="0">
                <a:latin typeface="Myriad Pro" panose="020B0503030403020204"/>
              </a:rPr>
              <a:t>-nous ?</a:t>
            </a:r>
          </a:p>
          <a:p>
            <a:pPr algn="ctr"/>
            <a:endParaRPr lang="fr-CA" sz="1400" b="1" dirty="0">
              <a:latin typeface="Myriad Pro" panose="020B0503030403020204"/>
            </a:endParaRPr>
          </a:p>
        </p:txBody>
      </p:sp>
      <p:sp>
        <p:nvSpPr>
          <p:cNvPr id="33" name="TextBox 32">
            <a:extLst>
              <a:ext uri="{FF2B5EF4-FFF2-40B4-BE49-F238E27FC236}">
                <a16:creationId xmlns:a16="http://schemas.microsoft.com/office/drawing/2014/main" id="{595DDC3D-6914-4696-A1BF-DC3DCB30DBA4}"/>
              </a:ext>
            </a:extLst>
          </p:cNvPr>
          <p:cNvSpPr txBox="1"/>
          <p:nvPr>
            <p:custDataLst>
              <p:tags r:id="rId6"/>
            </p:custDataLst>
          </p:nvPr>
        </p:nvSpPr>
        <p:spPr>
          <a:xfrm>
            <a:off x="9150042" y="4863866"/>
            <a:ext cx="2684454" cy="1200329"/>
          </a:xfrm>
          <a:prstGeom prst="rect">
            <a:avLst/>
          </a:prstGeom>
          <a:noFill/>
        </p:spPr>
        <p:txBody>
          <a:bodyPr wrap="square" rtlCol="0">
            <a:spAutoFit/>
          </a:bodyPr>
          <a:lstStyle/>
          <a:p>
            <a:pPr marL="171450" indent="-171450">
              <a:buFont typeface="Arial" panose="020B0604020202020204" pitchFamily="34" charset="0"/>
              <a:buChar char="•"/>
            </a:pPr>
            <a:r>
              <a:rPr lang="fr-CA" sz="1200" dirty="0">
                <a:latin typeface="Myriad Pro" panose="020B0503030403020204"/>
              </a:rPr>
              <a:t>Préparer la relève en médecine de famille (Rapport final et recommandations du Projet sur les finalités d’apprentissage)</a:t>
            </a:r>
          </a:p>
          <a:p>
            <a:pPr marL="171450" indent="-171450">
              <a:buFont typeface="Arial" panose="020B0604020202020204" pitchFamily="34" charset="0"/>
              <a:buChar char="•"/>
            </a:pPr>
            <a:endParaRPr lang="fr-CA" sz="1200" dirty="0">
              <a:latin typeface="Myriad Pro" panose="020B0503030403020204"/>
            </a:endParaRPr>
          </a:p>
          <a:p>
            <a:pPr marL="171450" indent="-171450">
              <a:buFont typeface="Arial" panose="020B0604020202020204" pitchFamily="34" charset="0"/>
              <a:buChar char="•"/>
            </a:pPr>
            <a:endParaRPr lang="fr-CA" sz="1200" dirty="0">
              <a:latin typeface="Myriad Pro" panose="020B0503030403020204"/>
            </a:endParaRPr>
          </a:p>
        </p:txBody>
      </p:sp>
      <p:pic>
        <p:nvPicPr>
          <p:cNvPr id="4" name="Picture 3">
            <a:extLst>
              <a:ext uri="{FF2B5EF4-FFF2-40B4-BE49-F238E27FC236}">
                <a16:creationId xmlns:a16="http://schemas.microsoft.com/office/drawing/2014/main" id="{373AE953-D5C9-48C4-5D59-7B5661D3633D}"/>
              </a:ext>
              <a:ext uri="{C183D7F6-B498-43B3-948B-1728B52AA6E4}">
                <adec:decorative xmlns:adec="http://schemas.microsoft.com/office/drawing/2017/decorative" val="1"/>
              </a:ext>
            </a:extLst>
          </p:cNvPr>
          <p:cNvPicPr>
            <a:picLocks noChangeAspect="1"/>
          </p:cNvPicPr>
          <p:nvPr>
            <p:custDataLst>
              <p:tags r:id="rId7"/>
            </p:custDataLst>
          </p:nvPr>
        </p:nvPicPr>
        <p:blipFill>
          <a:blip r:embed="rId23"/>
          <a:stretch>
            <a:fillRect/>
          </a:stretch>
        </p:blipFill>
        <p:spPr>
          <a:xfrm>
            <a:off x="6988084" y="3024205"/>
            <a:ext cx="682406" cy="936165"/>
          </a:xfrm>
          <a:prstGeom prst="rect">
            <a:avLst/>
          </a:prstGeom>
        </p:spPr>
      </p:pic>
      <p:pic>
        <p:nvPicPr>
          <p:cNvPr id="27" name="Picture 26">
            <a:extLst>
              <a:ext uri="{FF2B5EF4-FFF2-40B4-BE49-F238E27FC236}">
                <a16:creationId xmlns:a16="http://schemas.microsoft.com/office/drawing/2014/main" id="{5AE07036-B3E6-B741-1FF9-C9CB591DCA4E}"/>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4"/>
          <a:stretch>
            <a:fillRect/>
          </a:stretch>
        </p:blipFill>
        <p:spPr>
          <a:xfrm>
            <a:off x="9656035" y="2975592"/>
            <a:ext cx="1268034" cy="1758405"/>
          </a:xfrm>
          <a:prstGeom prst="rect">
            <a:avLst/>
          </a:prstGeom>
        </p:spPr>
      </p:pic>
      <p:pic>
        <p:nvPicPr>
          <p:cNvPr id="35" name="Picture 34">
            <a:extLst>
              <a:ext uri="{FF2B5EF4-FFF2-40B4-BE49-F238E27FC236}">
                <a16:creationId xmlns:a16="http://schemas.microsoft.com/office/drawing/2014/main" id="{B2ABB791-BCE8-7C56-CEB2-F97E9D94A903}"/>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5"/>
          <a:stretch>
            <a:fillRect/>
          </a:stretch>
        </p:blipFill>
        <p:spPr>
          <a:xfrm>
            <a:off x="1902410" y="2876424"/>
            <a:ext cx="1050735" cy="1388155"/>
          </a:xfrm>
          <a:prstGeom prst="rect">
            <a:avLst/>
          </a:prstGeom>
        </p:spPr>
      </p:pic>
      <p:pic>
        <p:nvPicPr>
          <p:cNvPr id="37" name="Picture 36">
            <a:extLst>
              <a:ext uri="{FF2B5EF4-FFF2-40B4-BE49-F238E27FC236}">
                <a16:creationId xmlns:a16="http://schemas.microsoft.com/office/drawing/2014/main" id="{79455395-0B49-EDE8-C4F3-13037A7154D5}"/>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26"/>
          <a:stretch>
            <a:fillRect/>
          </a:stretch>
        </p:blipFill>
        <p:spPr>
          <a:xfrm>
            <a:off x="1165144" y="3177775"/>
            <a:ext cx="1001785" cy="1314843"/>
          </a:xfrm>
          <a:prstGeom prst="rect">
            <a:avLst/>
          </a:prstGeom>
        </p:spPr>
      </p:pic>
      <p:pic>
        <p:nvPicPr>
          <p:cNvPr id="3" name="Picture 2">
            <a:extLst>
              <a:ext uri="{FF2B5EF4-FFF2-40B4-BE49-F238E27FC236}">
                <a16:creationId xmlns:a16="http://schemas.microsoft.com/office/drawing/2014/main" id="{D9EA3CE7-43D0-2DB8-E2D8-251E8E54B6D9}"/>
              </a:ext>
              <a:ext uri="{C183D7F6-B498-43B3-948B-1728B52AA6E4}">
                <adec:decorative xmlns:adec="http://schemas.microsoft.com/office/drawing/2017/decorative" val="1"/>
              </a:ext>
            </a:extLst>
          </p:cNvPr>
          <p:cNvPicPr>
            <a:picLocks noChangeAspect="1"/>
          </p:cNvPicPr>
          <p:nvPr/>
        </p:nvPicPr>
        <p:blipFill>
          <a:blip r:embed="rId27"/>
          <a:stretch>
            <a:fillRect/>
          </a:stretch>
        </p:blipFill>
        <p:spPr>
          <a:xfrm>
            <a:off x="4321931" y="2959560"/>
            <a:ext cx="1339827" cy="1718004"/>
          </a:xfrm>
          <a:prstGeom prst="rect">
            <a:avLst/>
          </a:prstGeom>
        </p:spPr>
      </p:pic>
    </p:spTree>
    <p:extLst>
      <p:ext uri="{BB962C8B-B14F-4D97-AF65-F5344CB8AC3E}">
        <p14:creationId xmlns:p14="http://schemas.microsoft.com/office/powerpoint/2010/main" val="314741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685359" y="385328"/>
            <a:ext cx="6742172" cy="1666944"/>
          </a:xfrm>
        </p:spPr>
        <p:txBody>
          <a:bodyPr vert="horz"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CA" sz="4800" b="0" dirty="0">
                <a:solidFill>
                  <a:schemeClr val="accent1">
                    <a:lumMod val="75000"/>
                  </a:schemeClr>
                </a:solidFill>
                <a:latin typeface="Myriad Pro" panose="020B0503030403020204"/>
              </a:rPr>
              <a:t>Sommaire de l’analyse</a:t>
            </a:r>
            <a:endParaRPr kumimoji="0" lang="fr-CA" sz="4800" b="0" i="0" u="none" strike="noStrike" kern="1200" cap="none" spc="0" normalizeH="0" baseline="0" dirty="0">
              <a:ln>
                <a:noFill/>
              </a:ln>
              <a:solidFill>
                <a:schemeClr val="accent1">
                  <a:lumMod val="75000"/>
                </a:schemeClr>
              </a:solidFill>
              <a:effectLst/>
              <a:uLnTx/>
              <a:uFillTx/>
              <a:latin typeface="Myriad Pro" panose="020B0503030403020204"/>
              <a:ea typeface="+mn-ea"/>
              <a:cs typeface="+mn-cs"/>
            </a:endParaRPr>
          </a:p>
        </p:txBody>
      </p:sp>
      <p:sp>
        <p:nvSpPr>
          <p:cNvPr id="14" name="TextBox 13">
            <a:extLst>
              <a:ext uri="{FF2B5EF4-FFF2-40B4-BE49-F238E27FC236}">
                <a16:creationId xmlns:a16="http://schemas.microsoft.com/office/drawing/2014/main" id="{DF99B034-485E-41D5-8615-0D19F6206E01}"/>
              </a:ext>
            </a:extLst>
          </p:cNvPr>
          <p:cNvSpPr txBox="1"/>
          <p:nvPr>
            <p:custDataLst>
              <p:tags r:id="rId2"/>
            </p:custDataLst>
          </p:nvPr>
        </p:nvSpPr>
        <p:spPr>
          <a:xfrm>
            <a:off x="685359" y="1266299"/>
            <a:ext cx="7280894" cy="35394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La portée de </a:t>
            </a:r>
            <a:r>
              <a:rPr lang="fr-CA" sz="1600" dirty="0">
                <a:solidFill>
                  <a:schemeClr val="tx1">
                    <a:lumMod val="50000"/>
                    <a:lumOff val="50000"/>
                  </a:schemeClr>
                </a:solidFill>
                <a:latin typeface="Myriad Pro" panose="020B0503030403020204"/>
              </a:rPr>
              <a:t>la formation en médecine de famille au Canada doit être </a:t>
            </a:r>
            <a:r>
              <a:rPr lang="fr-CA" sz="1600" b="1" dirty="0">
                <a:solidFill>
                  <a:srgbClr val="4472C4"/>
                </a:solidFill>
                <a:latin typeface="Myriad Pro" panose="020B0503030403020204"/>
              </a:rPr>
              <a:t>très large</a:t>
            </a:r>
            <a:r>
              <a:rPr lang="fr-CA" sz="1600" dirty="0">
                <a:solidFill>
                  <a:schemeClr val="tx1">
                    <a:lumMod val="50000"/>
                    <a:lumOff val="50000"/>
                  </a:schemeClr>
                </a:solidFill>
                <a:latin typeface="Myriad Pro" panose="020B0503030403020204"/>
              </a:rPr>
              <a:t> afin de préparer les diplômés pour les divers milieux conformément à la certification nationale</a:t>
            </a:r>
          </a:p>
          <a:p>
            <a:pPr marR="0" lvl="0" algn="l" defTabSz="914400" rtl="0" eaLnBrk="1" fontAlgn="auto" latinLnBrk="0" hangingPunct="1">
              <a:lnSpc>
                <a:spcPct val="100000"/>
              </a:lnSpc>
              <a:spcBef>
                <a:spcPts val="0"/>
              </a:spcBef>
              <a:spcAft>
                <a:spcPts val="0"/>
              </a:spcAft>
              <a:buClrTx/>
              <a:buSzTx/>
              <a:tabLst/>
              <a:defRPr/>
            </a:pPr>
            <a:endPar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Les diplômés ne sont pas tous préparés à exercer la médecine n’importe où au Canada et ne se sentent pas prêts à exercer dans tous les domaines de formation (ce qui limite les possibilités pour certains)</a:t>
            </a:r>
          </a:p>
          <a:p>
            <a:pPr marR="0" lvl="0" algn="l" defTabSz="914400" rtl="0" eaLnBrk="1" fontAlgn="auto" latinLnBrk="0" hangingPunct="1">
              <a:lnSpc>
                <a:spcPct val="100000"/>
              </a:lnSpc>
              <a:spcBef>
                <a:spcPts val="0"/>
              </a:spcBef>
              <a:spcAft>
                <a:spcPts val="0"/>
              </a:spcAft>
              <a:buClrTx/>
              <a:buSzTx/>
              <a:tabLst/>
              <a:defRPr/>
            </a:pPr>
            <a:endPar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dirty="0">
                <a:solidFill>
                  <a:schemeClr val="tx1">
                    <a:lumMod val="50000"/>
                    <a:lumOff val="50000"/>
                  </a:schemeClr>
                </a:solidFill>
                <a:latin typeface="Myriad Pro" panose="020B0503030403020204"/>
              </a:rPr>
              <a:t>Il y a des lacunes à combler dans certains domaines clés</a:t>
            </a:r>
          </a:p>
          <a:p>
            <a:pPr marR="0" lvl="0" algn="l" defTabSz="914400" rtl="0" eaLnBrk="1" fontAlgn="auto" latinLnBrk="0" hangingPunct="1">
              <a:lnSpc>
                <a:spcPct val="100000"/>
              </a:lnSpc>
              <a:spcBef>
                <a:spcPts val="0"/>
              </a:spcBef>
              <a:spcAft>
                <a:spcPts val="0"/>
              </a:spcAft>
              <a:buClrTx/>
              <a:buSzTx/>
              <a:tabLst/>
              <a:defRPr/>
            </a:pPr>
            <a:endParaRPr lang="fr-CA" sz="1600" dirty="0">
              <a:solidFill>
                <a:schemeClr val="tx1">
                  <a:lumMod val="50000"/>
                  <a:lumOff val="50000"/>
                </a:schemeClr>
              </a:solidFill>
              <a:latin typeface="Myriad Pro" panose="020B050303040302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Les besoins de la société changent et de nouvelles habiletés sont requises</a:t>
            </a:r>
          </a:p>
          <a:p>
            <a:pPr marR="0" lvl="0" algn="l" defTabSz="914400" rtl="0" eaLnBrk="1" fontAlgn="auto" latinLnBrk="0" hangingPunct="1">
              <a:lnSpc>
                <a:spcPct val="100000"/>
              </a:lnSpc>
              <a:spcBef>
                <a:spcPts val="0"/>
              </a:spcBef>
              <a:spcAft>
                <a:spcPts val="0"/>
              </a:spcAft>
              <a:buClrTx/>
              <a:buSzTx/>
              <a:tabLst/>
              <a:defRPr/>
            </a:pPr>
            <a:endPar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dirty="0">
                <a:solidFill>
                  <a:schemeClr val="tx1">
                    <a:lumMod val="50000"/>
                    <a:lumOff val="50000"/>
                  </a:schemeClr>
                </a:solidFill>
                <a:latin typeface="Myriad Pro" panose="020B0503030403020204"/>
              </a:rPr>
              <a:t>De nouvelles habiletés sont requises pour intégrer les progrès médicaux et les nouvelles technologies</a:t>
            </a:r>
            <a:endParaRPr kumimoji="0" lang="fr-CA" sz="16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p:txBody>
      </p:sp>
      <p:sp>
        <p:nvSpPr>
          <p:cNvPr id="4" name="Rectangle 3">
            <a:extLst>
              <a:ext uri="{FF2B5EF4-FFF2-40B4-BE49-F238E27FC236}">
                <a16:creationId xmlns:a16="http://schemas.microsoft.com/office/drawing/2014/main" id="{F374621A-91E2-03C7-B4A4-58288CD5AA7B}"/>
              </a:ext>
              <a:ext uri="{C183D7F6-B498-43B3-948B-1728B52AA6E4}">
                <adec:decorative xmlns:adec="http://schemas.microsoft.com/office/drawing/2017/decorative" val="1"/>
              </a:ext>
            </a:extLst>
          </p:cNvPr>
          <p:cNvSpPr/>
          <p:nvPr>
            <p:custDataLst>
              <p:tags r:id="rId3"/>
            </p:custDataLst>
          </p:nvPr>
        </p:nvSpPr>
        <p:spPr>
          <a:xfrm>
            <a:off x="367060" y="4935083"/>
            <a:ext cx="8025258" cy="9218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yriad Pro" panose="020B0503030403020204"/>
            </a:endParaRPr>
          </a:p>
        </p:txBody>
      </p:sp>
      <p:pic>
        <p:nvPicPr>
          <p:cNvPr id="6" name="Graphic 5">
            <a:extLst>
              <a:ext uri="{FF2B5EF4-FFF2-40B4-BE49-F238E27FC236}">
                <a16:creationId xmlns:a16="http://schemas.microsoft.com/office/drawing/2014/main" id="{5752E744-0EC4-2EB7-6CD3-A156EE8AC62A}"/>
              </a:ext>
              <a:ext uri="{C183D7F6-B498-43B3-948B-1728B52AA6E4}">
                <adec:decorative xmlns:adec="http://schemas.microsoft.com/office/drawing/2017/decorative" val="1"/>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695" y="5032333"/>
            <a:ext cx="727375" cy="727375"/>
          </a:xfrm>
          <a:prstGeom prst="rect">
            <a:avLst/>
          </a:prstGeom>
        </p:spPr>
      </p:pic>
      <p:sp>
        <p:nvSpPr>
          <p:cNvPr id="7" name="Rectangle 6">
            <a:extLst>
              <a:ext uri="{FF2B5EF4-FFF2-40B4-BE49-F238E27FC236}">
                <a16:creationId xmlns:a16="http://schemas.microsoft.com/office/drawing/2014/main" id="{FFBDD935-02EA-703A-E006-84E7D439B1B9}"/>
              </a:ext>
            </a:extLst>
          </p:cNvPr>
          <p:cNvSpPr/>
          <p:nvPr>
            <p:custDataLst>
              <p:tags r:id="rId5"/>
            </p:custDataLst>
          </p:nvPr>
        </p:nvSpPr>
        <p:spPr>
          <a:xfrm>
            <a:off x="1529705" y="4970466"/>
            <a:ext cx="6625754" cy="8241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a:solidFill>
                  <a:schemeClr val="accent1"/>
                </a:solidFill>
                <a:latin typeface="Myriad Pro" panose="020B0503030403020204"/>
              </a:rPr>
              <a:t>Mais le programme d’études est à plein rendement, ce qui n’est pas surprenant. Le Canada a le champ d’application le plus vaste et la formation la plus courte au monde </a:t>
            </a:r>
          </a:p>
        </p:txBody>
      </p:sp>
      <p:pic>
        <p:nvPicPr>
          <p:cNvPr id="9" name="Picture 8">
            <a:extLst>
              <a:ext uri="{FF2B5EF4-FFF2-40B4-BE49-F238E27FC236}">
                <a16:creationId xmlns:a16="http://schemas.microsoft.com/office/drawing/2014/main" id="{7E1AE6B7-F7CD-2CB1-4687-58E629E6CE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6"/>
            </p:custDataLst>
          </p:nvPr>
        </p:nvPicPr>
        <p:blipFill>
          <a:blip r:embed="rId11"/>
          <a:stretch>
            <a:fillRect/>
          </a:stretch>
        </p:blipFill>
        <p:spPr>
          <a:xfrm>
            <a:off x="8392318" y="446805"/>
            <a:ext cx="2578868" cy="3336780"/>
          </a:xfrm>
          <a:prstGeom prst="rect">
            <a:avLst/>
          </a:prstGeom>
        </p:spPr>
      </p:pic>
      <p:pic>
        <p:nvPicPr>
          <p:cNvPr id="3" name="Picture 2">
            <a:extLst>
              <a:ext uri="{FF2B5EF4-FFF2-40B4-BE49-F238E27FC236}">
                <a16:creationId xmlns:a16="http://schemas.microsoft.com/office/drawing/2014/main" id="{CC35868F-3956-AD3A-34EA-1BE0FD0A097B}"/>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220064" y="1964724"/>
            <a:ext cx="2481785" cy="3182289"/>
          </a:xfrm>
          <a:prstGeom prst="rect">
            <a:avLst/>
          </a:prstGeom>
        </p:spPr>
      </p:pic>
    </p:spTree>
    <p:extLst>
      <p:ext uri="{BB962C8B-B14F-4D97-AF65-F5344CB8AC3E}">
        <p14:creationId xmlns:p14="http://schemas.microsoft.com/office/powerpoint/2010/main" val="22807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688035" y="573524"/>
            <a:ext cx="7094094" cy="1666944"/>
          </a:xfrm>
        </p:spPr>
        <p:txBody>
          <a:bodyPr vert="horz"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CA" sz="4800" b="0" dirty="0">
                <a:solidFill>
                  <a:schemeClr val="accent1">
                    <a:lumMod val="75000"/>
                  </a:schemeClr>
                </a:solidFill>
                <a:latin typeface="Myriad Pro" panose="020B0503030403020204"/>
              </a:rPr>
              <a:t>Résumé des recommandations</a:t>
            </a:r>
            <a:endParaRPr kumimoji="0" lang="fr-CA" sz="4800" b="0" i="0" u="none" strike="noStrike" kern="1200" cap="none" spc="0" normalizeH="0" baseline="0" dirty="0">
              <a:ln>
                <a:noFill/>
              </a:ln>
              <a:solidFill>
                <a:schemeClr val="accent1">
                  <a:lumMod val="75000"/>
                </a:schemeClr>
              </a:solidFill>
              <a:effectLst/>
              <a:uLnTx/>
              <a:uFillTx/>
              <a:latin typeface="Myriad Pro" panose="020B0503030403020204"/>
              <a:ea typeface="+mn-ea"/>
              <a:cs typeface="+mn-cs"/>
            </a:endParaRPr>
          </a:p>
        </p:txBody>
      </p:sp>
      <p:sp>
        <p:nvSpPr>
          <p:cNvPr id="14" name="TextBox 13">
            <a:extLst>
              <a:ext uri="{FF2B5EF4-FFF2-40B4-BE49-F238E27FC236}">
                <a16:creationId xmlns:a16="http://schemas.microsoft.com/office/drawing/2014/main" id="{DF99B034-485E-41D5-8615-0D19F6206E01}"/>
              </a:ext>
            </a:extLst>
          </p:cNvPr>
          <p:cNvSpPr txBox="1"/>
          <p:nvPr>
            <p:custDataLst>
              <p:tags r:id="rId2"/>
            </p:custDataLst>
          </p:nvPr>
        </p:nvSpPr>
        <p:spPr>
          <a:xfrm>
            <a:off x="688035" y="2240468"/>
            <a:ext cx="7094094" cy="3600986"/>
          </a:xfrm>
          <a:prstGeom prst="rect">
            <a:avLst/>
          </a:prstGeom>
          <a:noFill/>
        </p:spPr>
        <p:txBody>
          <a:bodyPr wrap="square">
            <a:spAutoFit/>
          </a:bodyPr>
          <a:lstStyle/>
          <a:p>
            <a:pPr marL="342900" marR="0" lvl="0" indent="-342900" algn="l" defTabSz="914400" rtl="0" eaLnBrk="1" fontAlgn="auto" latinLnBrk="0" hangingPunct="1">
              <a:spcBef>
                <a:spcPts val="600"/>
              </a:spcBef>
              <a:spcAft>
                <a:spcPts val="0"/>
              </a:spcAft>
              <a:buClrTx/>
              <a:buSzTx/>
              <a:buFont typeface="+mj-lt"/>
              <a:buAutoNum type="arabicPeriod"/>
              <a:tabLst/>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Mettre en œuvre le Profil de formation pour la résidence en médecine de famille de base</a:t>
            </a:r>
          </a:p>
          <a:p>
            <a:pPr marL="342900" indent="-342900">
              <a:spcBef>
                <a:spcPts val="600"/>
              </a:spcBef>
              <a:buFont typeface="+mj-lt"/>
              <a:buAutoNum type="arabicPeriod"/>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Mettre en œuvre le Profil de formation pour les programmes de compétence avancée menant au CAC</a:t>
            </a:r>
          </a:p>
          <a:p>
            <a:pPr marL="342900" indent="-342900">
              <a:spcBef>
                <a:spcPts val="600"/>
              </a:spcBef>
              <a:buFont typeface="+mj-lt"/>
              <a:buAutoNum type="arabicPeriod"/>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Établir un cycle national d’évaluation pédagogique à des fins d’amélioration</a:t>
            </a:r>
          </a:p>
          <a:p>
            <a:pPr marL="342900" indent="-342900">
              <a:spcBef>
                <a:spcPts val="600"/>
              </a:spcBef>
              <a:buFont typeface="+mj-lt"/>
              <a:buAutoNum type="arabicPeriod"/>
              <a:defRPr/>
            </a:pPr>
            <a:r>
              <a:rPr lang="fr-CA" sz="1500" dirty="0">
                <a:solidFill>
                  <a:schemeClr val="tx1">
                    <a:lumMod val="50000"/>
                    <a:lumOff val="50000"/>
                  </a:schemeClr>
                </a:solidFill>
                <a:latin typeface="Myriad Pro" panose="020B0503030403020204"/>
              </a:rPr>
              <a:t>Rehausser les compétences des médecins de famille dans certains domaines prioritaires </a:t>
            </a: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 </a:t>
            </a: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Soins </a:t>
            </a:r>
            <a:r>
              <a:rPr lang="fr-CA" sz="1500" dirty="0">
                <a:solidFill>
                  <a:schemeClr val="tx1">
                    <a:lumMod val="50000"/>
                    <a:lumOff val="50000"/>
                  </a:schemeClr>
                </a:solidFill>
                <a:latin typeface="Myriad Pro" panose="020B0503030403020204"/>
              </a:rPr>
              <a:t>à domicile et soins de longue durée</a:t>
            </a:r>
            <a:endPar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Toxicomanies et santé mentale</a:t>
            </a: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Médecine d’urgence/aiguë</a:t>
            </a: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Santé autochtone</a:t>
            </a: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Équité en santé et antiracisme</a:t>
            </a:r>
          </a:p>
          <a:p>
            <a:pPr marL="800100" lvl="1" indent="-342900">
              <a:buFont typeface="Arial" panose="020B0604020202020204" pitchFamily="34" charset="0"/>
              <a:buChar char="•"/>
              <a:defRPr/>
            </a:pPr>
            <a:r>
              <a:rPr kumimoji="0" lang="fr-CA" sz="15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rPr>
              <a:t>Soins virtuels et technologies informatiques en santé</a:t>
            </a:r>
          </a:p>
          <a:p>
            <a:pPr marL="285750" indent="-285750">
              <a:buFont typeface="Arial" panose="020B0604020202020204" pitchFamily="34" charset="0"/>
              <a:buChar char="•"/>
              <a:defRPr/>
            </a:pPr>
            <a:endParaRPr kumimoji="0" lang="fr-CA" sz="1800" i="0" u="none" strike="noStrike" kern="1200" cap="none" spc="0" normalizeH="0" baseline="0" dirty="0">
              <a:ln>
                <a:noFill/>
              </a:ln>
              <a:solidFill>
                <a:schemeClr val="tx1">
                  <a:lumMod val="50000"/>
                  <a:lumOff val="50000"/>
                </a:schemeClr>
              </a:solidFill>
              <a:effectLst/>
              <a:uLnTx/>
              <a:uFillTx/>
              <a:latin typeface="Myriad Pro" panose="020B0503030403020204"/>
              <a:ea typeface="+mn-ea"/>
              <a:cs typeface="+mn-cs"/>
            </a:endParaRPr>
          </a:p>
        </p:txBody>
      </p:sp>
      <p:pic>
        <p:nvPicPr>
          <p:cNvPr id="6" name="Picture 5">
            <a:extLst>
              <a:ext uri="{FF2B5EF4-FFF2-40B4-BE49-F238E27FC236}">
                <a16:creationId xmlns:a16="http://schemas.microsoft.com/office/drawing/2014/main" id="{08762EE9-9AF1-C233-3B02-29943A9C9FC0}"/>
              </a:ext>
              <a:ext uri="{C183D7F6-B498-43B3-948B-1728B52AA6E4}">
                <adec:decorative xmlns:adec="http://schemas.microsoft.com/office/drawing/2017/decorative" val="1"/>
              </a:ext>
            </a:extLst>
          </p:cNvPr>
          <p:cNvPicPr/>
          <p:nvPr>
            <p:custDataLst>
              <p:tags r:id="rId3"/>
            </p:custDataLst>
          </p:nvPr>
        </p:nvPicPr>
        <p:blipFill>
          <a:blip r:embed="rId6"/>
          <a:stretch>
            <a:fillRect/>
          </a:stretch>
        </p:blipFill>
        <p:spPr>
          <a:xfrm>
            <a:off x="8392318" y="446805"/>
            <a:ext cx="2578868" cy="3336780"/>
          </a:xfrm>
          <a:prstGeom prst="rect">
            <a:avLst/>
          </a:prstGeom>
        </p:spPr>
      </p:pic>
      <p:pic>
        <p:nvPicPr>
          <p:cNvPr id="4" name="Picture 3">
            <a:extLst>
              <a:ext uri="{FF2B5EF4-FFF2-40B4-BE49-F238E27FC236}">
                <a16:creationId xmlns:a16="http://schemas.microsoft.com/office/drawing/2014/main" id="{C2462AB8-8F6D-C3BF-712E-E428E9DB0DA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220064" y="1964724"/>
            <a:ext cx="2481785" cy="3182289"/>
          </a:xfrm>
          <a:prstGeom prst="rect">
            <a:avLst/>
          </a:prstGeom>
        </p:spPr>
      </p:pic>
    </p:spTree>
    <p:extLst>
      <p:ext uri="{BB962C8B-B14F-4D97-AF65-F5344CB8AC3E}">
        <p14:creationId xmlns:p14="http://schemas.microsoft.com/office/powerpoint/2010/main" val="34037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custDataLst>
              <p:tags r:id="rId1"/>
            </p:custDataLst>
          </p:nvPr>
        </p:nvSpPr>
        <p:spPr>
          <a:xfrm>
            <a:off x="417990" y="435686"/>
            <a:ext cx="9440713" cy="681850"/>
          </a:xfrm>
        </p:spPr>
        <p:txBody>
          <a:bodyPr vert="horz" lIns="91440" tIns="45720" rIns="91440" bIns="45720" rtlCol="0" anchor="t">
            <a:normAutofit fontScale="90000"/>
          </a:bodyPr>
          <a:lstStyle/>
          <a:p>
            <a:pPr defTabSz="914400" eaLnBrk="1" hangingPunct="1"/>
            <a:r>
              <a:rPr lang="fr-CA" sz="4400" b="0" dirty="0">
                <a:solidFill>
                  <a:schemeClr val="accent1">
                    <a:lumMod val="75000"/>
                  </a:schemeClr>
                </a:solidFill>
                <a:latin typeface="Myriad Pro" panose="020B0503030403020204"/>
                <a:ea typeface="+mj-ea"/>
                <a:cs typeface="+mj-cs"/>
              </a:rPr>
              <a:t>Résultats : des diplômés qui…</a:t>
            </a:r>
          </a:p>
        </p:txBody>
      </p:sp>
      <p:sp>
        <p:nvSpPr>
          <p:cNvPr id="22" name="Oval 21">
            <a:extLst>
              <a:ext uri="{FF2B5EF4-FFF2-40B4-BE49-F238E27FC236}">
                <a16:creationId xmlns:a16="http://schemas.microsoft.com/office/drawing/2014/main" id="{38C825CC-09A3-DD7F-6221-38895D5F51A9}"/>
              </a:ext>
              <a:ext uri="{C183D7F6-B498-43B3-948B-1728B52AA6E4}">
                <adec:decorative xmlns:adec="http://schemas.microsoft.com/office/drawing/2017/decorative" val="1"/>
              </a:ext>
            </a:extLst>
          </p:cNvPr>
          <p:cNvSpPr/>
          <p:nvPr/>
        </p:nvSpPr>
        <p:spPr>
          <a:xfrm>
            <a:off x="1220476" y="2478739"/>
            <a:ext cx="948041" cy="962668"/>
          </a:xfrm>
          <a:prstGeom prst="ellipse">
            <a:avLst/>
          </a:prstGeom>
          <a:solidFill>
            <a:srgbClr val="B4C7E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CC7685CB-1ACC-DBF5-C51C-E34FCD24A0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3995" y="2661809"/>
            <a:ext cx="721955" cy="673677"/>
          </a:xfrm>
          <a:prstGeom prst="rect">
            <a:avLst/>
          </a:prstGeom>
        </p:spPr>
      </p:pic>
      <p:sp>
        <p:nvSpPr>
          <p:cNvPr id="24" name="Oval 23">
            <a:extLst>
              <a:ext uri="{FF2B5EF4-FFF2-40B4-BE49-F238E27FC236}">
                <a16:creationId xmlns:a16="http://schemas.microsoft.com/office/drawing/2014/main" id="{DDE0911D-9262-E36B-74A9-4AC0C14BCC06}"/>
              </a:ext>
              <a:ext uri="{C183D7F6-B498-43B3-948B-1728B52AA6E4}">
                <adec:decorative xmlns:adec="http://schemas.microsoft.com/office/drawing/2017/decorative" val="1"/>
              </a:ext>
            </a:extLst>
          </p:cNvPr>
          <p:cNvSpPr/>
          <p:nvPr/>
        </p:nvSpPr>
        <p:spPr>
          <a:xfrm>
            <a:off x="1218772" y="3766492"/>
            <a:ext cx="851171" cy="85828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1BE2A678-5214-2A08-2D70-D4320D1D1D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38" y="3804932"/>
            <a:ext cx="661412" cy="661412"/>
          </a:xfrm>
          <a:prstGeom prst="rect">
            <a:avLst/>
          </a:prstGeom>
        </p:spPr>
      </p:pic>
      <p:sp>
        <p:nvSpPr>
          <p:cNvPr id="26" name="Oval 25">
            <a:extLst>
              <a:ext uri="{FF2B5EF4-FFF2-40B4-BE49-F238E27FC236}">
                <a16:creationId xmlns:a16="http://schemas.microsoft.com/office/drawing/2014/main" id="{521B6956-E0A1-88B4-391D-0A62895560CB}"/>
              </a:ext>
              <a:ext uri="{C183D7F6-B498-43B3-948B-1728B52AA6E4}">
                <adec:decorative xmlns:adec="http://schemas.microsoft.com/office/drawing/2017/decorative" val="1"/>
              </a:ext>
            </a:extLst>
          </p:cNvPr>
          <p:cNvSpPr/>
          <p:nvPr/>
        </p:nvSpPr>
        <p:spPr>
          <a:xfrm>
            <a:off x="1258655" y="4848889"/>
            <a:ext cx="785378" cy="858284"/>
          </a:xfrm>
          <a:prstGeom prst="ellips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61477023-4DA3-FBD0-7FDC-36E6BAE2277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2351" y="4924027"/>
            <a:ext cx="691580" cy="715741"/>
          </a:xfrm>
          <a:prstGeom prst="rect">
            <a:avLst/>
          </a:prstGeom>
        </p:spPr>
      </p:pic>
      <p:sp>
        <p:nvSpPr>
          <p:cNvPr id="28" name="Oval 27">
            <a:extLst>
              <a:ext uri="{FF2B5EF4-FFF2-40B4-BE49-F238E27FC236}">
                <a16:creationId xmlns:a16="http://schemas.microsoft.com/office/drawing/2014/main" id="{705F3206-6E02-3586-FB3F-D8B215E64F2F}"/>
              </a:ext>
              <a:ext uri="{C183D7F6-B498-43B3-948B-1728B52AA6E4}">
                <adec:decorative xmlns:adec="http://schemas.microsoft.com/office/drawing/2017/decorative" val="1"/>
              </a:ext>
            </a:extLst>
          </p:cNvPr>
          <p:cNvSpPr/>
          <p:nvPr/>
        </p:nvSpPr>
        <p:spPr>
          <a:xfrm>
            <a:off x="1185333" y="1367731"/>
            <a:ext cx="884610" cy="8846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E31F1F5-D51F-3722-DC58-0D5C23FEF040}"/>
              </a:ext>
            </a:extLst>
          </p:cNvPr>
          <p:cNvSpPr/>
          <p:nvPr/>
        </p:nvSpPr>
        <p:spPr>
          <a:xfrm>
            <a:off x="2421924" y="1179168"/>
            <a:ext cx="8584743" cy="11919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fr-CA" sz="2000" dirty="0">
                <a:solidFill>
                  <a:schemeClr val="tx1"/>
                </a:solidFill>
                <a:latin typeface="Myriad Pro" panose="020B0503030403020204"/>
              </a:rPr>
              <a:t>travaillent dans toute la mesure de leurs compétences</a:t>
            </a:r>
            <a:endParaRPr lang="fr-CA" sz="2000" kern="1200" dirty="0">
              <a:solidFill>
                <a:schemeClr val="tx1"/>
              </a:solidFill>
              <a:latin typeface="Myriad Pro" panose="020B0503030403020204"/>
            </a:endParaRPr>
          </a:p>
          <a:p>
            <a:pPr defTabSz="877824">
              <a:spcAft>
                <a:spcPts val="600"/>
              </a:spcAft>
            </a:pPr>
            <a:r>
              <a:rPr lang="fr-CA" sz="1600" dirty="0">
                <a:solidFill>
                  <a:schemeClr val="tx1"/>
                </a:solidFill>
                <a:latin typeface="Myriad Pro" panose="020B0503030403020204"/>
              </a:rPr>
              <a:t>En tant que membre d’une équipe de soins primaires, offrant un leadership collaboratif pour promouvoir le changement et répondre aux besoins complexes du patient.</a:t>
            </a:r>
          </a:p>
        </p:txBody>
      </p:sp>
      <p:sp>
        <p:nvSpPr>
          <p:cNvPr id="31" name="Rectangle: Rounded Corners 30">
            <a:extLst>
              <a:ext uri="{FF2B5EF4-FFF2-40B4-BE49-F238E27FC236}">
                <a16:creationId xmlns:a16="http://schemas.microsoft.com/office/drawing/2014/main" id="{C8096121-19D5-46CC-AFDF-ED078A1ADD81}"/>
              </a:ext>
              <a:ext uri="{C183D7F6-B498-43B3-948B-1728B52AA6E4}">
                <adec:decorative xmlns:adec="http://schemas.microsoft.com/office/drawing/2017/decorative" val="1"/>
              </a:ext>
            </a:extLst>
          </p:cNvPr>
          <p:cNvSpPr/>
          <p:nvPr/>
        </p:nvSpPr>
        <p:spPr>
          <a:xfrm>
            <a:off x="2421924" y="2535028"/>
            <a:ext cx="8584743" cy="107799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0F2BAF-A3CE-7F66-E069-5A93CE8F193B}"/>
              </a:ext>
            </a:extLst>
          </p:cNvPr>
          <p:cNvSpPr/>
          <p:nvPr/>
        </p:nvSpPr>
        <p:spPr>
          <a:xfrm>
            <a:off x="2557849" y="2528927"/>
            <a:ext cx="8468130" cy="1030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fr-CA" sz="2000" kern="1200" dirty="0">
                <a:solidFill>
                  <a:schemeClr val="tx1"/>
                </a:solidFill>
                <a:latin typeface="Myriad Pro" panose="020B0503030403020204"/>
              </a:rPr>
              <a:t>sont entièrement préparés</a:t>
            </a:r>
          </a:p>
          <a:p>
            <a:pPr defTabSz="877824">
              <a:spcAft>
                <a:spcPts val="600"/>
              </a:spcAft>
            </a:pPr>
            <a:r>
              <a:rPr lang="fr-CA" sz="1600" kern="1200" dirty="0">
                <a:solidFill>
                  <a:schemeClr val="tx1"/>
                </a:solidFill>
                <a:latin typeface="Myriad Pro" panose="020B0503030403020204"/>
              </a:rPr>
              <a:t>À commencer à offrir des soins complets et globaux en médecine de famille partout au Canada et à s’adapter au contexte.</a:t>
            </a:r>
            <a:endParaRPr lang="fr-CA" sz="1600" dirty="0">
              <a:solidFill>
                <a:schemeClr val="tx1"/>
              </a:solidFill>
              <a:latin typeface="Myriad Pro" panose="020B0503030403020204"/>
            </a:endParaRPr>
          </a:p>
        </p:txBody>
      </p:sp>
      <p:sp>
        <p:nvSpPr>
          <p:cNvPr id="33" name="Rectangle: Rounded Corners 32">
            <a:extLst>
              <a:ext uri="{FF2B5EF4-FFF2-40B4-BE49-F238E27FC236}">
                <a16:creationId xmlns:a16="http://schemas.microsoft.com/office/drawing/2014/main" id="{0A70D905-D5B9-B507-B237-868096C56AFB}"/>
              </a:ext>
              <a:ext uri="{C183D7F6-B498-43B3-948B-1728B52AA6E4}">
                <adec:decorative xmlns:adec="http://schemas.microsoft.com/office/drawing/2017/decorative" val="1"/>
              </a:ext>
            </a:extLst>
          </p:cNvPr>
          <p:cNvSpPr/>
          <p:nvPr/>
        </p:nvSpPr>
        <p:spPr>
          <a:xfrm>
            <a:off x="2421925" y="3749868"/>
            <a:ext cx="8604054" cy="939674"/>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76E6F1F-A2CE-10A4-DA46-2C1C6F086936}"/>
              </a:ext>
            </a:extLst>
          </p:cNvPr>
          <p:cNvSpPr/>
          <p:nvPr/>
        </p:nvSpPr>
        <p:spPr>
          <a:xfrm>
            <a:off x="2557849" y="3751153"/>
            <a:ext cx="8448818" cy="93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fr-CA" sz="2000" kern="1200" dirty="0">
                <a:solidFill>
                  <a:schemeClr val="tx1"/>
                </a:solidFill>
                <a:latin typeface="Myriad Pro" panose="020B0503030403020204"/>
              </a:rPr>
              <a:t>font une différence</a:t>
            </a:r>
          </a:p>
          <a:p>
            <a:pPr defTabSz="877824">
              <a:spcAft>
                <a:spcPts val="600"/>
              </a:spcAft>
            </a:pPr>
            <a:r>
              <a:rPr lang="fr-CA" sz="1600" kern="1200" dirty="0">
                <a:solidFill>
                  <a:schemeClr val="tx1"/>
                </a:solidFill>
                <a:latin typeface="Myriad Pro" panose="020B0503030403020204"/>
              </a:rPr>
              <a:t>Grâce à de nouvelles compétences pour répondre aux besoins de la société et offrir des soins aux populations mal desservies.  </a:t>
            </a:r>
            <a:endParaRPr lang="fr-CA" sz="1600" dirty="0">
              <a:solidFill>
                <a:schemeClr val="tx1"/>
              </a:solidFill>
              <a:latin typeface="Myriad Pro" panose="020B0503030403020204"/>
            </a:endParaRPr>
          </a:p>
        </p:txBody>
      </p:sp>
      <p:sp>
        <p:nvSpPr>
          <p:cNvPr id="35" name="Rectangle: Rounded Corners 34">
            <a:extLst>
              <a:ext uri="{FF2B5EF4-FFF2-40B4-BE49-F238E27FC236}">
                <a16:creationId xmlns:a16="http://schemas.microsoft.com/office/drawing/2014/main" id="{95ACCC78-755A-5101-94CF-65C338448ECF}"/>
              </a:ext>
              <a:ext uri="{C183D7F6-B498-43B3-948B-1728B52AA6E4}">
                <adec:decorative xmlns:adec="http://schemas.microsoft.com/office/drawing/2017/decorative" val="1"/>
              </a:ext>
            </a:extLst>
          </p:cNvPr>
          <p:cNvSpPr/>
          <p:nvPr/>
        </p:nvSpPr>
        <p:spPr>
          <a:xfrm>
            <a:off x="2421925" y="4794221"/>
            <a:ext cx="8604054" cy="106288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11188C-3525-C240-0504-1D97975F8F9F}"/>
              </a:ext>
            </a:extLst>
          </p:cNvPr>
          <p:cNvSpPr/>
          <p:nvPr/>
        </p:nvSpPr>
        <p:spPr>
          <a:xfrm>
            <a:off x="2557849" y="4835726"/>
            <a:ext cx="7624119" cy="922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fr-CA" sz="2000" dirty="0">
                <a:solidFill>
                  <a:schemeClr val="tx1"/>
                </a:solidFill>
                <a:latin typeface="Myriad Pro" panose="020B0503030403020204"/>
              </a:rPr>
              <a:t>s</a:t>
            </a:r>
            <a:r>
              <a:rPr lang="fr-CA" sz="2000" kern="1200" dirty="0">
                <a:solidFill>
                  <a:schemeClr val="tx1"/>
                </a:solidFill>
                <a:latin typeface="Myriad Pro" panose="020B0503030403020204"/>
              </a:rPr>
              <a:t>ont </a:t>
            </a:r>
            <a:r>
              <a:rPr lang="fr-CA" sz="2000" dirty="0">
                <a:solidFill>
                  <a:schemeClr val="tx1"/>
                </a:solidFill>
                <a:latin typeface="Myriad Pro" panose="020B0503030403020204"/>
              </a:rPr>
              <a:t>bien et éprouvent de la satisfaction</a:t>
            </a:r>
            <a:endParaRPr lang="fr-CA" sz="2000" kern="1200" dirty="0">
              <a:solidFill>
                <a:schemeClr val="tx1"/>
              </a:solidFill>
              <a:latin typeface="Myriad Pro" panose="020B0503030403020204"/>
            </a:endParaRPr>
          </a:p>
          <a:p>
            <a:pPr defTabSz="877824">
              <a:spcAft>
                <a:spcPts val="600"/>
              </a:spcAft>
            </a:pPr>
            <a:r>
              <a:rPr lang="fr-CA" sz="1600" kern="1200" dirty="0">
                <a:solidFill>
                  <a:schemeClr val="tx1"/>
                </a:solidFill>
                <a:latin typeface="Myriad Pro" panose="020B0503030403020204"/>
              </a:rPr>
              <a:t>Travaillent de façon durable et éprouvent un niveau accru de satisfaction professionnelle.  </a:t>
            </a:r>
            <a:endParaRPr lang="fr-CA" sz="1600" dirty="0">
              <a:solidFill>
                <a:schemeClr val="tx1"/>
              </a:solidFill>
              <a:latin typeface="Myriad Pro" panose="020B0503030403020204"/>
            </a:endParaRPr>
          </a:p>
        </p:txBody>
      </p:sp>
      <p:pic>
        <p:nvPicPr>
          <p:cNvPr id="39" name="Graphic 38">
            <a:extLst>
              <a:ext uri="{FF2B5EF4-FFF2-40B4-BE49-F238E27FC236}">
                <a16:creationId xmlns:a16="http://schemas.microsoft.com/office/drawing/2014/main" id="{3C5B2288-AD40-2AB7-E9B9-CBDEE0A7008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70928" y="1442823"/>
            <a:ext cx="734426" cy="734426"/>
          </a:xfrm>
          <a:prstGeom prst="rect">
            <a:avLst/>
          </a:prstGeom>
        </p:spPr>
      </p:pic>
    </p:spTree>
    <p:extLst>
      <p:ext uri="{BB962C8B-B14F-4D97-AF65-F5344CB8AC3E}">
        <p14:creationId xmlns:p14="http://schemas.microsoft.com/office/powerpoint/2010/main" val="3969867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2"/>
</p:tagLst>
</file>

<file path=ppt/tags/tag59.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7"/>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3.xml><?xml version="1.0" encoding="utf-8"?>
<p:tagLst xmlns:a="http://schemas.openxmlformats.org/drawingml/2006/main" xmlns:r="http://schemas.openxmlformats.org/officeDocument/2006/relationships" xmlns:p="http://schemas.openxmlformats.org/presentationml/2006/main">
  <p:tag name="NUM" val="18"/>
</p:tagLst>
</file>

<file path=ppt/tags/tag64.xml><?xml version="1.0" encoding="utf-8"?>
<p:tagLst xmlns:a="http://schemas.openxmlformats.org/drawingml/2006/main" xmlns:r="http://schemas.openxmlformats.org/officeDocument/2006/relationships" xmlns:p="http://schemas.openxmlformats.org/presentationml/2006/main">
  <p:tag name="NUM" val="19"/>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15"/>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FPC 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PC Theme1" id="{03279288-E207-47BF-BD8A-E036AE4F4B60}" vid="{D6E92321-04C1-40A7-929B-0AC999DB5E1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400" dirty="0" smtClean="0">
            <a:latin typeface="Myriad Pro" panose="020B0503030403020204"/>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706860DC018C458AE33351664E2EA9" ma:contentTypeVersion="12" ma:contentTypeDescription="Create a new document." ma:contentTypeScope="" ma:versionID="f9e80e3fbaa0667976065db149027565">
  <xsd:schema xmlns:xsd="http://www.w3.org/2001/XMLSchema" xmlns:xs="http://www.w3.org/2001/XMLSchema" xmlns:p="http://schemas.microsoft.com/office/2006/metadata/properties" xmlns:ns2="94b2ba68-26ba-4ae5-96ca-b87a701362da" xmlns:ns3="c5e1428e-9d86-4215-8232-2ba3d969c080" targetNamespace="http://schemas.microsoft.com/office/2006/metadata/properties" ma:root="true" ma:fieldsID="68feefcfa5b4e01d511ab6268763adb6" ns2:_="" ns3:_="">
    <xsd:import namespace="94b2ba68-26ba-4ae5-96ca-b87a701362da"/>
    <xsd:import namespace="c5e1428e-9d86-4215-8232-2ba3d969c0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ba68-26ba-4ae5-96ca-b87a70136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e1428e-9d86-4215-8232-2ba3d969c0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21796-A0A2-4697-A7CA-F9CF90043DD1}">
  <ds:schemaRefs>
    <ds:schemaRef ds:uri="http://schemas.microsoft.com/sharepoint/v3/contenttype/forms"/>
  </ds:schemaRefs>
</ds:datastoreItem>
</file>

<file path=customXml/itemProps2.xml><?xml version="1.0" encoding="utf-8"?>
<ds:datastoreItem xmlns:ds="http://schemas.openxmlformats.org/officeDocument/2006/customXml" ds:itemID="{4C733E49-E345-469D-98A5-F8DF9708C697}">
  <ds:schemaRef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94b2ba68-26ba-4ae5-96ca-b87a701362da"/>
    <ds:schemaRef ds:uri="http://purl.org/dc/terms/"/>
    <ds:schemaRef ds:uri="http://schemas.microsoft.com/office/infopath/2007/PartnerControls"/>
    <ds:schemaRef ds:uri="c5e1428e-9d86-4215-8232-2ba3d969c080"/>
    <ds:schemaRef ds:uri="http://purl.org/dc/dcmitype/"/>
  </ds:schemaRefs>
</ds:datastoreItem>
</file>

<file path=customXml/itemProps3.xml><?xml version="1.0" encoding="utf-8"?>
<ds:datastoreItem xmlns:ds="http://schemas.openxmlformats.org/officeDocument/2006/customXml" ds:itemID="{35D768EC-188B-4AA4-A3DC-FCF20F0A1F1F}">
  <ds:schemaRefs>
    <ds:schemaRef ds:uri="94b2ba68-26ba-4ae5-96ca-b87a701362da"/>
    <ds:schemaRef ds:uri="c5e1428e-9d86-4215-8232-2ba3d969c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1076</TotalTime>
  <Words>3092</Words>
  <Application>Microsoft Office PowerPoint</Application>
  <PresentationFormat>Widescreen</PresentationFormat>
  <Paragraphs>221</Paragraphs>
  <Slides>17</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Arial</vt:lpstr>
      <vt:lpstr>Calibri</vt:lpstr>
      <vt:lpstr>Calibri Light</vt:lpstr>
      <vt:lpstr>Modern Love Caps</vt:lpstr>
      <vt:lpstr>Myriad Pro</vt:lpstr>
      <vt:lpstr>Optima</vt:lpstr>
      <vt:lpstr>Segoe UI</vt:lpstr>
      <vt:lpstr>Verdana</vt:lpstr>
      <vt:lpstr>Wingdings</vt:lpstr>
      <vt:lpstr>Office Theme</vt:lpstr>
      <vt:lpstr>Custom Design</vt:lpstr>
      <vt:lpstr>CFPC Theme1</vt:lpstr>
      <vt:lpstr>1_Custom Design</vt:lpstr>
      <vt:lpstr>3_Custom Design</vt:lpstr>
      <vt:lpstr>Solutions en éducation pour renforcer les soins de santé face au changement</vt:lpstr>
      <vt:lpstr> Nous devons investir en éducation, maintenant</vt:lpstr>
      <vt:lpstr>L’épuisement professionnel est répandu chez les médecins de famille</vt:lpstr>
      <vt:lpstr>C’est quoi ?</vt:lpstr>
      <vt:lpstr>Survol du projet</vt:lpstr>
      <vt:lpstr>Feuille de route du projet — Phase 1 (terminée)</vt:lpstr>
      <vt:lpstr>Sommaire de l’analyse</vt:lpstr>
      <vt:lpstr>Résumé des recommandations</vt:lpstr>
      <vt:lpstr>Résultats : des diplômés qui…</vt:lpstr>
      <vt:lpstr>Pourquoi ?</vt:lpstr>
      <vt:lpstr>Autres options :</vt:lpstr>
      <vt:lpstr>Consultation :</vt:lpstr>
      <vt:lpstr>Renforcer la formation</vt:lpstr>
      <vt:lpstr>Comment et quand?</vt:lpstr>
      <vt:lpstr>Feuille de route du projet — Phase 2 (en cours)</vt:lpstr>
      <vt:lpstr>Qu’en est-il de la formation pour les compétences avancées?  </vt:lpstr>
      <vt:lpstr>Écrivez-nous pour obtenir des ressources et de l’information additionnelles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en éducation pour renforcer les soins de santé face au changement</dc:title>
  <dc:creator>Michelle Mayne</dc:creator>
  <cp:lastModifiedBy>Shona Skerrett</cp:lastModifiedBy>
  <cp:revision>21</cp:revision>
  <dcterms:created xsi:type="dcterms:W3CDTF">2023-03-15T18:47:33Z</dcterms:created>
  <dcterms:modified xsi:type="dcterms:W3CDTF">2023-06-27T14:16:29Z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0x010100EB706860DC018C458AE33351664E2EA9</vt:lpwstr>
  </property>
</Properties>
</file>